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5" r:id="rId7"/>
    <p:sldId id="266" r:id="rId8"/>
    <p:sldId id="267" r:id="rId9"/>
    <p:sldId id="268" r:id="rId10"/>
    <p:sldId id="269" r:id="rId11"/>
    <p:sldId id="270" r:id="rId12"/>
    <p:sldId id="279" r:id="rId13"/>
    <p:sldId id="278" r:id="rId14"/>
    <p:sldId id="271" r:id="rId15"/>
    <p:sldId id="277" r:id="rId16"/>
    <p:sldId id="280" r:id="rId17"/>
    <p:sldId id="276" r:id="rId18"/>
    <p:sldId id="282" r:id="rId19"/>
    <p:sldId id="281" r:id="rId20"/>
    <p:sldId id="273"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Killpack" initials="CK" lastIdx="10" clrIdx="0">
    <p:extLst>
      <p:ext uri="{19B8F6BF-5375-455C-9EA6-DF929625EA0E}">
        <p15:presenceInfo xmlns:p15="http://schemas.microsoft.com/office/powerpoint/2012/main" userId="Caroline Killpack" providerId="None"/>
      </p:ext>
    </p:extLst>
  </p:cmAuthor>
  <p:cmAuthor id="2" name="Anomita Karim" initials="AK" lastIdx="6" clrIdx="1">
    <p:extLst>
      <p:ext uri="{19B8F6BF-5375-455C-9EA6-DF929625EA0E}">
        <p15:presenceInfo xmlns:p15="http://schemas.microsoft.com/office/powerpoint/2012/main" userId="S-1-5-21-2891863288-2859082394-63186017-58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52DF5-01CD-425F-BF53-668558D5AD15}" type="doc">
      <dgm:prSet loTypeId="urn:microsoft.com/office/officeart/2005/8/layout/hProcess7" loCatId="list" qsTypeId="urn:microsoft.com/office/officeart/2005/8/quickstyle/simple1" qsCatId="simple" csTypeId="urn:microsoft.com/office/officeart/2005/8/colors/accent1_2" csCatId="accent1" phldr="0"/>
      <dgm:spPr/>
      <dgm:t>
        <a:bodyPr/>
        <a:lstStyle/>
        <a:p>
          <a:endParaRPr lang="en-US"/>
        </a:p>
      </dgm:t>
    </dgm:pt>
    <dgm:pt modelId="{E51EEADD-36F4-4F6B-9AE5-26DC428990B8}" type="pres">
      <dgm:prSet presAssocID="{2D252DF5-01CD-425F-BF53-668558D5AD15}" presName="Name0" presStyleCnt="0">
        <dgm:presLayoutVars>
          <dgm:dir/>
          <dgm:animLvl val="lvl"/>
          <dgm:resizeHandles val="exact"/>
        </dgm:presLayoutVars>
      </dgm:prSet>
      <dgm:spPr/>
      <dgm:t>
        <a:bodyPr/>
        <a:lstStyle/>
        <a:p>
          <a:endParaRPr lang="en-GB"/>
        </a:p>
      </dgm:t>
    </dgm:pt>
  </dgm:ptLst>
  <dgm:cxnLst>
    <dgm:cxn modelId="{E5A0DDE1-EB0F-4E34-904B-EDD6679784CA}" type="presOf" srcId="{2D252DF5-01CD-425F-BF53-668558D5AD15}" destId="{E51EEADD-36F4-4F6B-9AE5-26DC428990B8}" srcOrd="0"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EE4DC-6772-4431-B213-DD0B7FBDFDB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227709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EE4DC-6772-4431-B213-DD0B7FBDFDB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308284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EE4DC-6772-4431-B213-DD0B7FBDFDB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160480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EE4DC-6772-4431-B213-DD0B7FBDFDB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45376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EE4DC-6772-4431-B213-DD0B7FBDFDB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106558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EE4DC-6772-4431-B213-DD0B7FBDFDB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325874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EE4DC-6772-4431-B213-DD0B7FBDFDB6}"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3609281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EE4DC-6772-4431-B213-DD0B7FBDFDB6}"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185708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EE4DC-6772-4431-B213-DD0B7FBDFDB6}"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375537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EE4DC-6772-4431-B213-DD0B7FBDFDB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345162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EE4DC-6772-4431-B213-DD0B7FBDFDB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99C7A-614B-473C-9A27-CF4760304C41}" type="slidenum">
              <a:rPr lang="en-US" smtClean="0"/>
              <a:t>‹#›</a:t>
            </a:fld>
            <a:endParaRPr lang="en-US"/>
          </a:p>
        </p:txBody>
      </p:sp>
    </p:spTree>
    <p:extLst>
      <p:ext uri="{BB962C8B-B14F-4D97-AF65-F5344CB8AC3E}">
        <p14:creationId xmlns:p14="http://schemas.microsoft.com/office/powerpoint/2010/main" val="259910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EE4DC-6772-4431-B213-DD0B7FBDFDB6}" type="datetimeFigureOut">
              <a:rPr lang="en-US" smtClean="0"/>
              <a:t>6/19/2018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99C7A-614B-473C-9A27-CF4760304C41}" type="slidenum">
              <a:rPr lang="en-US" smtClean="0"/>
              <a:t>‹#›</a:t>
            </a:fld>
            <a:endParaRPr lang="en-US"/>
          </a:p>
        </p:txBody>
      </p:sp>
    </p:spTree>
    <p:extLst>
      <p:ext uri="{BB962C8B-B14F-4D97-AF65-F5344CB8AC3E}">
        <p14:creationId xmlns:p14="http://schemas.microsoft.com/office/powerpoint/2010/main" val="505730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inpatient@surveycoordination.com" TargetMode="External"/><Relationship Id="rId2" Type="http://schemas.openxmlformats.org/officeDocument/2006/relationships/hyperlink" Target="http://www.nhssurveys.org/surveys/123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007B4E"/>
                </a:solidFill>
                <a:latin typeface="Arial" panose="020B0604020202020204" pitchFamily="34" charset="0"/>
                <a:cs typeface="Arial" panose="020B0604020202020204" pitchFamily="34" charset="0"/>
              </a:rPr>
              <a:t>NHS Adult Inpatient </a:t>
            </a:r>
            <a:br>
              <a:rPr lang="en-GB" dirty="0" smtClean="0">
                <a:solidFill>
                  <a:srgbClr val="007B4E"/>
                </a:solidFill>
                <a:latin typeface="Arial" panose="020B0604020202020204" pitchFamily="34" charset="0"/>
                <a:cs typeface="Arial" panose="020B0604020202020204" pitchFamily="34" charset="0"/>
              </a:rPr>
            </a:br>
            <a:r>
              <a:rPr lang="en-GB" dirty="0" smtClean="0">
                <a:solidFill>
                  <a:srgbClr val="007B4E"/>
                </a:solidFill>
                <a:latin typeface="Arial" panose="020B0604020202020204" pitchFamily="34" charset="0"/>
                <a:cs typeface="Arial" panose="020B0604020202020204" pitchFamily="34" charset="0"/>
              </a:rPr>
              <a:t>Survey 2018</a:t>
            </a:r>
            <a:endParaRPr lang="en-US" dirty="0">
              <a:solidFill>
                <a:srgbClr val="007B4E"/>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GB" sz="6000" b="1" dirty="0" smtClean="0">
                <a:solidFill>
                  <a:srgbClr val="007B4E"/>
                </a:solidFill>
                <a:latin typeface="Arial" panose="020B0604020202020204" pitchFamily="34" charset="0"/>
                <a:cs typeface="Arial" panose="020B0604020202020204" pitchFamily="34" charset="0"/>
              </a:rPr>
              <a:t>Contractor Briefing</a:t>
            </a:r>
            <a:endParaRPr lang="en-US" sz="6000" b="1" dirty="0">
              <a:solidFill>
                <a:srgbClr val="007B4E"/>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41410" y="5491004"/>
            <a:ext cx="3281580" cy="1037040"/>
          </a:xfrm>
          <a:prstGeom prst="rect">
            <a:avLst/>
          </a:prstGeom>
        </p:spPr>
      </p:pic>
      <p:pic>
        <p:nvPicPr>
          <p:cNvPr id="5" name="Picture 4"/>
          <p:cNvPicPr>
            <a:picLocks noChangeAspect="1"/>
          </p:cNvPicPr>
          <p:nvPr/>
        </p:nvPicPr>
        <p:blipFill>
          <a:blip r:embed="rId3"/>
          <a:stretch>
            <a:fillRect/>
          </a:stretch>
        </p:blipFill>
        <p:spPr>
          <a:xfrm>
            <a:off x="276998" y="5443465"/>
            <a:ext cx="2441488" cy="1084579"/>
          </a:xfrm>
          <a:prstGeom prst="rect">
            <a:avLst/>
          </a:prstGeom>
        </p:spPr>
      </p:pic>
    </p:spTree>
    <p:extLst>
      <p:ext uri="{BB962C8B-B14F-4D97-AF65-F5344CB8AC3E}">
        <p14:creationId xmlns:p14="http://schemas.microsoft.com/office/powerpoint/2010/main" val="495601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Item</a:t>
            </a:r>
            <a:r>
              <a:rPr lang="en-GB" dirty="0" smtClean="0">
                <a:solidFill>
                  <a:srgbClr val="007B4E"/>
                </a:solidFill>
              </a:rPr>
              <a:t> </a:t>
            </a:r>
            <a:r>
              <a:rPr lang="en-GB" dirty="0" smtClean="0">
                <a:solidFill>
                  <a:srgbClr val="007B4E"/>
                </a:solidFill>
                <a:latin typeface="Arial" panose="020B0604020202020204" pitchFamily="34" charset="0"/>
                <a:cs typeface="Arial" panose="020B0604020202020204" pitchFamily="34" charset="0"/>
              </a:rPr>
              <a:t>modified</a:t>
            </a:r>
            <a:endParaRPr lang="en-US"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31195" y="1849821"/>
            <a:ext cx="10515600" cy="3898122"/>
          </a:xfrm>
        </p:spPr>
        <p:txBody>
          <a:bodyPr>
            <a:normAutofit/>
          </a:bodyPr>
          <a:lstStyle/>
          <a:p>
            <a:r>
              <a:rPr lang="en-GB" sz="1800" dirty="0" smtClean="0">
                <a:latin typeface="Arial" panose="020B0604020202020204" pitchFamily="34" charset="0"/>
                <a:cs typeface="Arial" panose="020B0604020202020204" pitchFamily="34" charset="0"/>
              </a:rPr>
              <a:t>The paragraph below has changed its positioning on the questionnaire. It still remains after Q73, in order to remind people the questions need to be answered in regards to the patient, but instead of being placed at the bottom of the column, it has now been placed at the top of the next column – directly above Q74. </a:t>
            </a:r>
            <a:endParaRPr lang="en-GB" sz="1800" dirty="0">
              <a:latin typeface="Arial" panose="020B0604020202020204" pitchFamily="34" charset="0"/>
              <a:cs typeface="Arial" panose="020B0604020202020204" pitchFamily="34" charset="0"/>
            </a:endParaRPr>
          </a:p>
          <a:p>
            <a:pPr marL="0" indent="0">
              <a:buNone/>
            </a:pPr>
            <a:endParaRPr lang="en-GB" sz="1800" dirty="0" smtClean="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smtClean="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The content of the paragraph has not changed.</a:t>
            </a: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926406" y="3242131"/>
            <a:ext cx="9444940" cy="807235"/>
          </a:xfrm>
          <a:prstGeom prst="rect">
            <a:avLst/>
          </a:prstGeom>
        </p:spPr>
      </p:pic>
      <p:pic>
        <p:nvPicPr>
          <p:cNvPr id="5" name="Picture 4"/>
          <p:cNvPicPr>
            <a:picLocks noChangeAspect="1"/>
          </p:cNvPicPr>
          <p:nvPr/>
        </p:nvPicPr>
        <p:blipFill>
          <a:blip r:embed="rId3"/>
          <a:stretch>
            <a:fillRect/>
          </a:stretch>
        </p:blipFill>
        <p:spPr>
          <a:xfrm>
            <a:off x="120480" y="5747943"/>
            <a:ext cx="1931528" cy="858040"/>
          </a:xfrm>
          <a:prstGeom prst="rect">
            <a:avLst/>
          </a:prstGeom>
        </p:spPr>
      </p:pic>
    </p:spTree>
    <p:extLst>
      <p:ext uri="{BB962C8B-B14F-4D97-AF65-F5344CB8AC3E}">
        <p14:creationId xmlns:p14="http://schemas.microsoft.com/office/powerpoint/2010/main" val="150882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944" y="0"/>
            <a:ext cx="11562112" cy="1325563"/>
          </a:xfrm>
        </p:spPr>
        <p:txBody>
          <a:bodyPr/>
          <a:lstStyle/>
          <a:p>
            <a:r>
              <a:rPr lang="en-GB" b="1" dirty="0" smtClean="0">
                <a:solidFill>
                  <a:srgbClr val="007B4E"/>
                </a:solidFill>
                <a:latin typeface="Arial" panose="020B0604020202020204" pitchFamily="34" charset="0"/>
                <a:cs typeface="Arial" panose="020B0604020202020204" pitchFamily="34" charset="0"/>
              </a:rPr>
              <a:t>Summary of changes to the questionnaire:</a:t>
            </a:r>
            <a:endParaRPr lang="en-US" b="1" dirty="0">
              <a:solidFill>
                <a:srgbClr val="007B4E"/>
              </a:solidFill>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8945688"/>
              </p:ext>
            </p:extLst>
          </p:nvPr>
        </p:nvGraphicFramePr>
        <p:xfrm>
          <a:off x="838200" y="1308681"/>
          <a:ext cx="10515600" cy="5468950"/>
        </p:xfrm>
        <a:graphic>
          <a:graphicData uri="http://schemas.openxmlformats.org/drawingml/2006/table">
            <a:tbl>
              <a:tblPr firstRow="1" bandRow="1">
                <a:tableStyleId>{93296810-A885-4BE3-A3E7-6D5BEEA58F35}</a:tableStyleId>
              </a:tblPr>
              <a:tblGrid>
                <a:gridCol w="3505200"/>
                <a:gridCol w="3505200"/>
                <a:gridCol w="3505200"/>
              </a:tblGrid>
              <a:tr h="714070">
                <a:tc>
                  <a:txBody>
                    <a:bodyPr/>
                    <a:lstStyle/>
                    <a:p>
                      <a:r>
                        <a:rPr lang="en-GB" dirty="0" smtClean="0">
                          <a:solidFill>
                            <a:schemeClr val="bg1"/>
                          </a:solidFill>
                        </a:rPr>
                        <a:t>Question number/Item</a:t>
                      </a:r>
                      <a:endParaRPr lang="en-US" dirty="0">
                        <a:solidFill>
                          <a:schemeClr val="bg1"/>
                        </a:solidFill>
                      </a:endParaRPr>
                    </a:p>
                  </a:txBody>
                  <a:tcPr>
                    <a:solidFill>
                      <a:srgbClr val="007B4E"/>
                    </a:solidFill>
                  </a:tcPr>
                </a:tc>
                <a:tc>
                  <a:txBody>
                    <a:bodyPr/>
                    <a:lstStyle/>
                    <a:p>
                      <a:r>
                        <a:rPr lang="en-GB" dirty="0" smtClean="0"/>
                        <a:t>Question text</a:t>
                      </a:r>
                      <a:endParaRPr lang="en-US" dirty="0"/>
                    </a:p>
                  </a:txBody>
                  <a:tcPr>
                    <a:solidFill>
                      <a:srgbClr val="007B4E"/>
                    </a:solidFill>
                  </a:tcPr>
                </a:tc>
                <a:tc>
                  <a:txBody>
                    <a:bodyPr/>
                    <a:lstStyle/>
                    <a:p>
                      <a:r>
                        <a:rPr lang="en-GB" dirty="0" smtClean="0"/>
                        <a:t>Summary of changes</a:t>
                      </a:r>
                      <a:endParaRPr lang="en-US" dirty="0"/>
                    </a:p>
                  </a:txBody>
                  <a:tcPr>
                    <a:solidFill>
                      <a:srgbClr val="007B4E"/>
                    </a:solidFill>
                  </a:tcPr>
                </a:tc>
              </a:tr>
              <a:tr h="895171">
                <a:tc>
                  <a:txBody>
                    <a:bodyPr/>
                    <a:lstStyle/>
                    <a:p>
                      <a:r>
                        <a:rPr lang="en-GB" dirty="0" smtClean="0"/>
                        <a:t>Q59 (IP17</a:t>
                      </a:r>
                      <a:r>
                        <a:rPr lang="en-GB" baseline="0" dirty="0" smtClean="0"/>
                        <a:t> questionnaire)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Were you told how to </a:t>
                      </a:r>
                      <a:r>
                        <a:rPr lang="en-GB" sz="1800" b="1" kern="1200" dirty="0" smtClean="0">
                          <a:solidFill>
                            <a:schemeClr val="dk1"/>
                          </a:solidFill>
                          <a:effectLst/>
                          <a:latin typeface="+mn-lt"/>
                          <a:ea typeface="+mn-ea"/>
                          <a:cs typeface="+mn-cs"/>
                        </a:rPr>
                        <a:t>take</a:t>
                      </a:r>
                      <a:r>
                        <a:rPr lang="en-GB" sz="1800" kern="1200" dirty="0" smtClean="0">
                          <a:solidFill>
                            <a:schemeClr val="dk1"/>
                          </a:solidFill>
                          <a:effectLst/>
                          <a:latin typeface="+mn-lt"/>
                          <a:ea typeface="+mn-ea"/>
                          <a:cs typeface="+mn-cs"/>
                        </a:rPr>
                        <a:t> your medication in a way you could understand? </a:t>
                      </a:r>
                      <a:endParaRPr lang="en-US" sz="1800" kern="1200" dirty="0" smtClean="0">
                        <a:solidFill>
                          <a:schemeClr val="dk1"/>
                        </a:solidFill>
                        <a:effectLst/>
                        <a:latin typeface="+mn-lt"/>
                        <a:ea typeface="+mn-ea"/>
                        <a:cs typeface="+mn-cs"/>
                      </a:endParaRPr>
                    </a:p>
                  </a:txBody>
                  <a:tcPr/>
                </a:tc>
                <a:tc>
                  <a:txBody>
                    <a:bodyPr/>
                    <a:lstStyle/>
                    <a:p>
                      <a:r>
                        <a:rPr lang="en-GB" dirty="0" smtClean="0"/>
                        <a:t>Removed</a:t>
                      </a:r>
                      <a:endParaRPr lang="en-US" dirty="0"/>
                    </a:p>
                  </a:txBody>
                  <a:tcPr/>
                </a:tc>
              </a:tr>
              <a:tr h="895171">
                <a:tc>
                  <a:txBody>
                    <a:bodyPr/>
                    <a:lstStyle/>
                    <a:p>
                      <a:r>
                        <a:rPr lang="en-GB" dirty="0" smtClean="0"/>
                        <a:t>Q66</a:t>
                      </a:r>
                      <a:endParaRPr lang="en-US" dirty="0"/>
                    </a:p>
                  </a:txBody>
                  <a:tcPr/>
                </a:tc>
                <a:tc>
                  <a:txBody>
                    <a:bodyPr/>
                    <a:lstStyle/>
                    <a:p>
                      <a:r>
                        <a:rPr lang="en-GB" sz="1800" kern="1200" dirty="0" smtClean="0">
                          <a:solidFill>
                            <a:schemeClr val="dk1"/>
                          </a:solidFill>
                          <a:effectLst/>
                          <a:latin typeface="+mn-lt"/>
                          <a:ea typeface="+mn-ea"/>
                          <a:cs typeface="+mn-cs"/>
                        </a:rPr>
                        <a:t>Was the care and support you expected available when you needed it?</a:t>
                      </a:r>
                      <a:endParaRPr lang="en-US" dirty="0"/>
                    </a:p>
                  </a:txBody>
                  <a:tcPr/>
                </a:tc>
                <a:tc>
                  <a:txBody>
                    <a:bodyPr/>
                    <a:lstStyle/>
                    <a:p>
                      <a:r>
                        <a:rPr lang="en-GB" dirty="0" smtClean="0"/>
                        <a:t>New</a:t>
                      </a:r>
                      <a:r>
                        <a:rPr lang="en-GB" baseline="0" dirty="0" smtClean="0"/>
                        <a:t> Question</a:t>
                      </a:r>
                      <a:endParaRPr lang="en-US" dirty="0"/>
                    </a:p>
                  </a:txBody>
                  <a:tcPr/>
                </a:tc>
              </a:tr>
              <a:tr h="1163722">
                <a:tc>
                  <a:txBody>
                    <a:bodyPr/>
                    <a:lstStyle/>
                    <a:p>
                      <a:r>
                        <a:rPr lang="en-GB" dirty="0" smtClean="0"/>
                        <a:t>Q69</a:t>
                      </a:r>
                      <a:endParaRPr lang="en-US" dirty="0"/>
                    </a:p>
                  </a:txBody>
                  <a:tcPr/>
                </a:tc>
                <a:tc>
                  <a:txBody>
                    <a:bodyPr/>
                    <a:lstStyle/>
                    <a:p>
                      <a:r>
                        <a:rPr lang="en-GB" sz="1800" kern="1200" dirty="0" smtClean="0">
                          <a:solidFill>
                            <a:schemeClr val="dk1"/>
                          </a:solidFill>
                          <a:effectLst/>
                          <a:latin typeface="+mn-lt"/>
                          <a:ea typeface="+mn-ea"/>
                          <a:cs typeface="+mn-cs"/>
                        </a:rPr>
                        <a:t>During this hospital stay, did anyone discuss with you whether you would like to take part in a research study?</a:t>
                      </a:r>
                      <a:endParaRPr lang="en-US" dirty="0"/>
                    </a:p>
                  </a:txBody>
                  <a:tcPr/>
                </a:tc>
                <a:tc>
                  <a:txBody>
                    <a:bodyPr/>
                    <a:lstStyle/>
                    <a:p>
                      <a:r>
                        <a:rPr lang="en-GB" dirty="0" smtClean="0"/>
                        <a:t>New Question</a:t>
                      </a:r>
                      <a:endParaRPr lang="en-US" dirty="0"/>
                    </a:p>
                  </a:txBody>
                  <a:tcPr/>
                </a:tc>
              </a:tr>
              <a:tr h="1700825">
                <a:tc>
                  <a:txBody>
                    <a:bodyPr/>
                    <a:lstStyle/>
                    <a:p>
                      <a:r>
                        <a:rPr lang="en-GB" dirty="0" smtClean="0"/>
                        <a:t>Reminder paragraph</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Reminder</a:t>
                      </a:r>
                      <a:r>
                        <a:rPr lang="en-GB" sz="1800" kern="1200" dirty="0" smtClean="0">
                          <a:solidFill>
                            <a:schemeClr val="dk1"/>
                          </a:solidFill>
                          <a:effectLst/>
                          <a:latin typeface="+mn-lt"/>
                          <a:ea typeface="+mn-ea"/>
                          <a:cs typeface="+mn-cs"/>
                        </a:rPr>
                        <a:t>: All the questions should be answered from the point of view of the person named on the envelope. This includes the following background questions.</a:t>
                      </a:r>
                      <a:endParaRPr lang="en-US" sz="1800" kern="1200" dirty="0" smtClean="0">
                        <a:solidFill>
                          <a:schemeClr val="dk1"/>
                        </a:solidFill>
                        <a:effectLst/>
                        <a:latin typeface="+mn-lt"/>
                        <a:ea typeface="+mn-ea"/>
                        <a:cs typeface="+mn-cs"/>
                      </a:endParaRPr>
                    </a:p>
                    <a:p>
                      <a:endParaRPr lang="en-US" dirty="0"/>
                    </a:p>
                  </a:txBody>
                  <a:tcPr/>
                </a:tc>
                <a:tc>
                  <a:txBody>
                    <a:bodyPr/>
                    <a:lstStyle/>
                    <a:p>
                      <a:r>
                        <a:rPr lang="en-GB" dirty="0" smtClean="0"/>
                        <a:t>Item modified</a:t>
                      </a:r>
                      <a:endParaRPr lang="en-US" dirty="0"/>
                    </a:p>
                  </a:txBody>
                  <a:tcPr/>
                </a:tc>
              </a:tr>
            </a:tbl>
          </a:graphicData>
        </a:graphic>
      </p:graphicFrame>
      <p:pic>
        <p:nvPicPr>
          <p:cNvPr id="8" name="Picture 7"/>
          <p:cNvPicPr>
            <a:picLocks noChangeAspect="1"/>
          </p:cNvPicPr>
          <p:nvPr/>
        </p:nvPicPr>
        <p:blipFill>
          <a:blip r:embed="rId2"/>
          <a:stretch>
            <a:fillRect/>
          </a:stretch>
        </p:blipFill>
        <p:spPr>
          <a:xfrm>
            <a:off x="226663" y="5764419"/>
            <a:ext cx="1931528" cy="858040"/>
          </a:xfrm>
          <a:prstGeom prst="rect">
            <a:avLst/>
          </a:prstGeom>
        </p:spPr>
      </p:pic>
    </p:spTree>
    <p:extLst>
      <p:ext uri="{BB962C8B-B14F-4D97-AF65-F5344CB8AC3E}">
        <p14:creationId xmlns:p14="http://schemas.microsoft.com/office/powerpoint/2010/main" val="2650130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5400" b="1" dirty="0" smtClean="0">
                <a:solidFill>
                  <a:srgbClr val="007B4E"/>
                </a:solidFill>
              </a:rPr>
              <a:t>                    </a:t>
            </a:r>
          </a:p>
          <a:p>
            <a:pPr marL="0" indent="0" algn="ctr">
              <a:buNone/>
            </a:pPr>
            <a:r>
              <a:rPr lang="en-GB" sz="6600" b="1" dirty="0" smtClean="0">
                <a:solidFill>
                  <a:srgbClr val="007B4E"/>
                </a:solidFill>
              </a:rPr>
              <a:t>Pilot </a:t>
            </a:r>
            <a:r>
              <a:rPr lang="en-GB" sz="6600" b="1" dirty="0">
                <a:solidFill>
                  <a:srgbClr val="007B4E"/>
                </a:solidFill>
              </a:rPr>
              <a:t>Study</a:t>
            </a:r>
            <a:endParaRPr lang="en-GB" sz="6600" dirty="0"/>
          </a:p>
        </p:txBody>
      </p:sp>
    </p:spTree>
    <p:extLst>
      <p:ext uri="{BB962C8B-B14F-4D97-AF65-F5344CB8AC3E}">
        <p14:creationId xmlns:p14="http://schemas.microsoft.com/office/powerpoint/2010/main" val="2780862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Background</a:t>
            </a:r>
            <a:endParaRPr lang="en-GB"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lnSpc>
                <a:spcPct val="110000"/>
              </a:lnSpc>
            </a:pPr>
            <a:r>
              <a:rPr lang="en-GB" dirty="0" smtClean="0">
                <a:latin typeface="Arial" panose="020B0604020202020204" pitchFamily="34" charset="0"/>
                <a:cs typeface="Arial" panose="020B0604020202020204" pitchFamily="34" charset="0"/>
              </a:rPr>
              <a:t>As part of the drive to improve response rates (RR) and possibly response bias, and to explore a move to a mixed mode methodology using online methods within the NPSP, a pilot study will be used to test the effect of a number of interventions in the 2018 NHS Inpatient Survey (IP18). </a:t>
            </a:r>
          </a:p>
          <a:p>
            <a:pPr>
              <a:lnSpc>
                <a:spcPct val="110000"/>
              </a:lnSpc>
            </a:pPr>
            <a:r>
              <a:rPr lang="en-GB" dirty="0" smtClean="0">
                <a:latin typeface="Arial" panose="020B0604020202020204" pitchFamily="34" charset="0"/>
                <a:cs typeface="Arial" panose="020B0604020202020204" pitchFamily="34" charset="0"/>
              </a:rPr>
              <a:t>A pilot study will run alongside the main survey. This would involve up to 10 trusts, who are asked to provide an additional 1014 patients per trust and to provide mobile numbers for them. </a:t>
            </a:r>
          </a:p>
          <a:p>
            <a:pPr>
              <a:lnSpc>
                <a:spcPct val="110000"/>
              </a:lnSpc>
            </a:pPr>
            <a:r>
              <a:rPr lang="en-GB" dirty="0" smtClean="0">
                <a:latin typeface="Arial" panose="020B0604020202020204" pitchFamily="34" charset="0"/>
                <a:cs typeface="Arial" panose="020B0604020202020204" pitchFamily="34" charset="0"/>
              </a:rPr>
              <a:t>The sampling criteria will be the same as for the rest of the sample, with the only difference of having a mobile number. </a:t>
            </a:r>
          </a:p>
          <a:p>
            <a:pPr>
              <a:lnSpc>
                <a:spcPct val="110000"/>
              </a:lnSpc>
            </a:pPr>
            <a:r>
              <a:rPr lang="en-GB" dirty="0" smtClean="0">
                <a:latin typeface="Arial" panose="020B0604020202020204" pitchFamily="34" charset="0"/>
                <a:cs typeface="Arial" panose="020B0604020202020204" pitchFamily="34" charset="0"/>
              </a:rPr>
              <a:t>Trusts will be requested to continue including a consecutive discharges that have a valid mobile number until they reach the number of required pilot patients. Patients in the pilot sample will then be randomly allocated to each intervention by the Survey Coordination Centre.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88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Pilot Interventions</a:t>
            </a:r>
            <a:endParaRPr lang="en-US" dirty="0">
              <a:solidFill>
                <a:srgbClr val="007B4E"/>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7456004"/>
              </p:ext>
            </p:extLst>
          </p:nvPr>
        </p:nvGraphicFramePr>
        <p:xfrm>
          <a:off x="838200" y="1825624"/>
          <a:ext cx="10515600" cy="3636061"/>
        </p:xfrm>
        <a:graphic>
          <a:graphicData uri="http://schemas.openxmlformats.org/drawingml/2006/table">
            <a:tbl>
              <a:tblPr firstRow="1" bandRow="1">
                <a:tableStyleId>{5C22544A-7EE6-4342-B048-85BDC9FD1C3A}</a:tableStyleId>
              </a:tblPr>
              <a:tblGrid>
                <a:gridCol w="2628900"/>
                <a:gridCol w="2628900"/>
                <a:gridCol w="2628900"/>
                <a:gridCol w="2628900"/>
              </a:tblGrid>
              <a:tr h="433006">
                <a:tc>
                  <a:txBody>
                    <a:bodyPr/>
                    <a:lstStyle/>
                    <a:p>
                      <a:r>
                        <a:rPr lang="en-GB" sz="1200" dirty="0" smtClean="0">
                          <a:solidFill>
                            <a:schemeClr val="bg1"/>
                          </a:solidFill>
                        </a:rPr>
                        <a:t>Method</a:t>
                      </a:r>
                      <a:r>
                        <a:rPr lang="en-GB" sz="1200" baseline="0" dirty="0" smtClean="0">
                          <a:solidFill>
                            <a:schemeClr val="bg1"/>
                          </a:solidFill>
                        </a:rPr>
                        <a:t> of invitation</a:t>
                      </a:r>
                      <a:endParaRPr lang="en-US" sz="1200" dirty="0">
                        <a:solidFill>
                          <a:schemeClr val="bg1"/>
                        </a:solidFill>
                      </a:endParaRPr>
                    </a:p>
                  </a:txBody>
                  <a:tcPr>
                    <a:solidFill>
                      <a:srgbClr val="007B4E"/>
                    </a:solidFill>
                  </a:tcPr>
                </a:tc>
                <a:tc>
                  <a:txBody>
                    <a:bodyPr/>
                    <a:lstStyle/>
                    <a:p>
                      <a:r>
                        <a:rPr lang="en-GB" sz="1200" dirty="0" smtClean="0"/>
                        <a:t>Mailing 1 (M1)</a:t>
                      </a:r>
                      <a:endParaRPr lang="en-US" sz="1200" dirty="0"/>
                    </a:p>
                  </a:txBody>
                  <a:tcPr>
                    <a:solidFill>
                      <a:srgbClr val="007B4E"/>
                    </a:solidFill>
                  </a:tcPr>
                </a:tc>
                <a:tc>
                  <a:txBody>
                    <a:bodyPr/>
                    <a:lstStyle/>
                    <a:p>
                      <a:r>
                        <a:rPr lang="en-GB" sz="1200" dirty="0" smtClean="0"/>
                        <a:t>Mailing 2 (M2)</a:t>
                      </a:r>
                      <a:endParaRPr lang="en-US" sz="1200" dirty="0"/>
                    </a:p>
                  </a:txBody>
                  <a:tcPr>
                    <a:solidFill>
                      <a:srgbClr val="007B4E"/>
                    </a:solidFill>
                  </a:tcPr>
                </a:tc>
                <a:tc>
                  <a:txBody>
                    <a:bodyPr/>
                    <a:lstStyle/>
                    <a:p>
                      <a:r>
                        <a:rPr lang="en-GB" sz="1200" dirty="0" smtClean="0"/>
                        <a:t>Mailing</a:t>
                      </a:r>
                      <a:r>
                        <a:rPr lang="en-GB" sz="1200" baseline="0" dirty="0" smtClean="0"/>
                        <a:t> 3 (M3)</a:t>
                      </a:r>
                      <a:endParaRPr lang="en-US" sz="1200" dirty="0"/>
                    </a:p>
                  </a:txBody>
                  <a:tcPr>
                    <a:solidFill>
                      <a:srgbClr val="007B4E"/>
                    </a:solidFill>
                  </a:tcPr>
                </a:tc>
              </a:tr>
              <a:tr h="1067685">
                <a:tc>
                  <a:txBody>
                    <a:bodyPr/>
                    <a:lstStyle/>
                    <a:p>
                      <a:r>
                        <a:rPr lang="en-GB" dirty="0" smtClean="0"/>
                        <a:t>Intervention</a:t>
                      </a:r>
                      <a:r>
                        <a:rPr lang="en-GB" baseline="0" dirty="0" smtClean="0"/>
                        <a:t> 1:</a:t>
                      </a:r>
                    </a:p>
                    <a:p>
                      <a:r>
                        <a:rPr lang="en-GB" baseline="0" dirty="0" smtClean="0"/>
                        <a:t>Online survey via postal letter</a:t>
                      </a:r>
                      <a:endParaRPr lang="en-US" dirty="0"/>
                    </a:p>
                  </a:txBody>
                  <a:tcPr/>
                </a:tc>
                <a:tc>
                  <a:txBody>
                    <a:bodyPr/>
                    <a:lstStyle/>
                    <a:p>
                      <a:r>
                        <a:rPr lang="en-GB" dirty="0" smtClean="0"/>
                        <a:t>Postal letter with link to online</a:t>
                      </a:r>
                      <a:r>
                        <a:rPr lang="en-GB" baseline="0" dirty="0" smtClean="0"/>
                        <a:t> questionnaire</a:t>
                      </a:r>
                      <a:endParaRPr lang="en-US" dirty="0"/>
                    </a:p>
                  </a:txBody>
                  <a:tcPr/>
                </a:tc>
                <a:tc>
                  <a:txBody>
                    <a:bodyPr/>
                    <a:lstStyle/>
                    <a:p>
                      <a:r>
                        <a:rPr lang="en-GB" dirty="0" smtClean="0"/>
                        <a:t>Postal reminder with link to online questionnaire</a:t>
                      </a:r>
                      <a:endParaRPr lang="en-US" dirty="0"/>
                    </a:p>
                  </a:txBody>
                  <a:tcPr/>
                </a:tc>
                <a:tc>
                  <a:txBody>
                    <a:bodyPr/>
                    <a:lstStyle/>
                    <a:p>
                      <a:r>
                        <a:rPr lang="en-GB" dirty="0" smtClean="0"/>
                        <a:t>Postal letter (no link) </a:t>
                      </a:r>
                      <a:r>
                        <a:rPr lang="en-GB" i="1" dirty="0" smtClean="0"/>
                        <a:t>and</a:t>
                      </a:r>
                      <a:r>
                        <a:rPr lang="en-GB" dirty="0" smtClean="0"/>
                        <a:t> hard copy</a:t>
                      </a:r>
                      <a:r>
                        <a:rPr lang="en-GB" baseline="0" dirty="0" smtClean="0"/>
                        <a:t> of shorter questionnaire</a:t>
                      </a:r>
                      <a:endParaRPr lang="en-US" dirty="0"/>
                    </a:p>
                  </a:txBody>
                  <a:tcPr/>
                </a:tc>
              </a:tr>
              <a:tr h="1067685">
                <a:tc>
                  <a:txBody>
                    <a:bodyPr/>
                    <a:lstStyle/>
                    <a:p>
                      <a:r>
                        <a:rPr lang="en-GB" dirty="0" smtClean="0"/>
                        <a:t>Intervention 2:</a:t>
                      </a:r>
                    </a:p>
                    <a:p>
                      <a:r>
                        <a:rPr lang="en-GB" dirty="0" smtClean="0"/>
                        <a:t>Online</a:t>
                      </a:r>
                      <a:r>
                        <a:rPr lang="en-GB" baseline="0" dirty="0" smtClean="0"/>
                        <a:t> survey via postal letter and SMS</a:t>
                      </a:r>
                      <a:endParaRPr lang="en-US" dirty="0"/>
                    </a:p>
                  </a:txBody>
                  <a:tcPr/>
                </a:tc>
                <a:tc>
                  <a:txBody>
                    <a:bodyPr/>
                    <a:lstStyle/>
                    <a:p>
                      <a:r>
                        <a:rPr lang="en-GB" dirty="0" smtClean="0"/>
                        <a:t>Postal letter</a:t>
                      </a:r>
                      <a:r>
                        <a:rPr lang="en-GB" baseline="0" dirty="0" smtClean="0"/>
                        <a:t> with link to online questionnaire, followed by SMS with link</a:t>
                      </a:r>
                      <a:endParaRPr lang="en-US" dirty="0"/>
                    </a:p>
                  </a:txBody>
                  <a:tcPr/>
                </a:tc>
                <a:tc>
                  <a:txBody>
                    <a:bodyPr/>
                    <a:lstStyle/>
                    <a:p>
                      <a:r>
                        <a:rPr lang="en-GB" dirty="0" smtClean="0"/>
                        <a:t>Postal reminder with link</a:t>
                      </a:r>
                      <a:r>
                        <a:rPr lang="en-GB" baseline="0" dirty="0" smtClean="0"/>
                        <a:t> to online questionnaire, followed by SMS with link</a:t>
                      </a:r>
                      <a:endParaRPr lang="en-US" dirty="0"/>
                    </a:p>
                  </a:txBody>
                  <a:tcPr/>
                </a:tc>
                <a:tc>
                  <a:txBody>
                    <a:bodyPr/>
                    <a:lstStyle/>
                    <a:p>
                      <a:r>
                        <a:rPr lang="en-GB" dirty="0" smtClean="0"/>
                        <a:t>Postal letter (no link)</a:t>
                      </a:r>
                      <a:r>
                        <a:rPr lang="en-GB" baseline="0" dirty="0" smtClean="0"/>
                        <a:t> </a:t>
                      </a:r>
                      <a:r>
                        <a:rPr lang="en-GB" i="1" dirty="0" smtClean="0"/>
                        <a:t>and</a:t>
                      </a:r>
                    </a:p>
                    <a:p>
                      <a:r>
                        <a:rPr lang="en-GB" dirty="0" smtClean="0"/>
                        <a:t>hard</a:t>
                      </a:r>
                      <a:r>
                        <a:rPr lang="en-GB" baseline="0" dirty="0" smtClean="0"/>
                        <a:t> copy of shorter questionnaire</a:t>
                      </a:r>
                      <a:endParaRPr lang="en-GB" dirty="0" smtClean="0"/>
                    </a:p>
                  </a:txBody>
                  <a:tcPr/>
                </a:tc>
              </a:tr>
              <a:tr h="1067685">
                <a:tc>
                  <a:txBody>
                    <a:bodyPr/>
                    <a:lstStyle/>
                    <a:p>
                      <a:r>
                        <a:rPr lang="en-GB" dirty="0" smtClean="0"/>
                        <a:t>Intervention 3:</a:t>
                      </a:r>
                    </a:p>
                    <a:p>
                      <a:r>
                        <a:rPr lang="en-GB" dirty="0" smtClean="0"/>
                        <a:t>Shorter paper questionnaire</a:t>
                      </a:r>
                      <a:endParaRPr lang="en-US" dirty="0"/>
                    </a:p>
                  </a:txBody>
                  <a:tcPr/>
                </a:tc>
                <a:tc>
                  <a:txBody>
                    <a:bodyPr/>
                    <a:lstStyle/>
                    <a:p>
                      <a:r>
                        <a:rPr lang="en-GB" dirty="0" smtClean="0"/>
                        <a:t>Same as main survey, with shorter questionnaire</a:t>
                      </a:r>
                      <a:endParaRPr lang="en-US" dirty="0"/>
                    </a:p>
                  </a:txBody>
                  <a:tcPr/>
                </a:tc>
                <a:tc>
                  <a:txBody>
                    <a:bodyPr/>
                    <a:lstStyle/>
                    <a:p>
                      <a:r>
                        <a:rPr lang="en-GB" dirty="0" smtClean="0"/>
                        <a:t>Same as main survey</a:t>
                      </a:r>
                      <a:endParaRPr lang="en-US" dirty="0"/>
                    </a:p>
                  </a:txBody>
                  <a:tcPr/>
                </a:tc>
                <a:tc>
                  <a:txBody>
                    <a:bodyPr/>
                    <a:lstStyle/>
                    <a:p>
                      <a:r>
                        <a:rPr lang="en-GB" dirty="0" smtClean="0"/>
                        <a:t>Same as main</a:t>
                      </a:r>
                      <a:r>
                        <a:rPr lang="en-GB" baseline="0" dirty="0" smtClean="0"/>
                        <a:t> survey, with shorter questionnaire</a:t>
                      </a:r>
                      <a:endParaRPr lang="en-US" dirty="0"/>
                    </a:p>
                  </a:txBody>
                  <a:tcPr/>
                </a:tc>
              </a:tr>
            </a:tbl>
          </a:graphicData>
        </a:graphic>
      </p:graphicFrame>
      <p:pic>
        <p:nvPicPr>
          <p:cNvPr id="6" name="Picture 5"/>
          <p:cNvPicPr>
            <a:picLocks noChangeAspect="1"/>
          </p:cNvPicPr>
          <p:nvPr/>
        </p:nvPicPr>
        <p:blipFill>
          <a:blip r:embed="rId2"/>
          <a:stretch>
            <a:fillRect/>
          </a:stretch>
        </p:blipFill>
        <p:spPr>
          <a:xfrm>
            <a:off x="235809" y="5762625"/>
            <a:ext cx="1931528" cy="858040"/>
          </a:xfrm>
          <a:prstGeom prst="rect">
            <a:avLst/>
          </a:prstGeom>
        </p:spPr>
      </p:pic>
    </p:spTree>
    <p:extLst>
      <p:ext uri="{BB962C8B-B14F-4D97-AF65-F5344CB8AC3E}">
        <p14:creationId xmlns:p14="http://schemas.microsoft.com/office/powerpoint/2010/main" val="1192636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989" y="2597284"/>
            <a:ext cx="10515600" cy="1641157"/>
          </a:xfrm>
        </p:spPr>
        <p:txBody>
          <a:bodyPr>
            <a:normAutofit/>
          </a:bodyPr>
          <a:lstStyle/>
          <a:p>
            <a:pPr marL="0" indent="0" algn="ctr">
              <a:buNone/>
            </a:pPr>
            <a:r>
              <a:rPr lang="en-GB" sz="6000" b="1" dirty="0" smtClean="0">
                <a:solidFill>
                  <a:srgbClr val="007B4E"/>
                </a:solidFill>
              </a:rPr>
              <a:t>Faster Postal </a:t>
            </a:r>
            <a:r>
              <a:rPr lang="en-GB" sz="6000" b="1" dirty="0">
                <a:solidFill>
                  <a:srgbClr val="007B4E"/>
                </a:solidFill>
              </a:rPr>
              <a:t>R</a:t>
            </a:r>
            <a:r>
              <a:rPr lang="en-GB" sz="6000" b="1" dirty="0" smtClean="0">
                <a:solidFill>
                  <a:srgbClr val="007B4E"/>
                </a:solidFill>
              </a:rPr>
              <a:t>eminders</a:t>
            </a:r>
            <a:endParaRPr lang="en-US" sz="6000" dirty="0"/>
          </a:p>
        </p:txBody>
      </p:sp>
    </p:spTree>
    <p:extLst>
      <p:ext uri="{BB962C8B-B14F-4D97-AF65-F5344CB8AC3E}">
        <p14:creationId xmlns:p14="http://schemas.microsoft.com/office/powerpoint/2010/main" val="304358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2466"/>
          </a:xfrm>
        </p:spPr>
        <p:txBody>
          <a:bodyPr/>
          <a:lstStyle/>
          <a:p>
            <a:r>
              <a:rPr lang="en-GB" dirty="0" smtClean="0">
                <a:solidFill>
                  <a:srgbClr val="007B4E"/>
                </a:solidFill>
                <a:latin typeface="Arial" panose="020B0604020202020204" pitchFamily="34" charset="0"/>
                <a:cs typeface="Arial" panose="020B0604020202020204" pitchFamily="34" charset="0"/>
              </a:rPr>
              <a:t>Pilot findings from IP17</a:t>
            </a:r>
            <a:endParaRPr lang="en-GB"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94885"/>
            <a:ext cx="10515600" cy="5110196"/>
          </a:xfrm>
        </p:spPr>
        <p:txBody>
          <a:bodyPr>
            <a:normAutofit/>
          </a:bodyPr>
          <a:lstStyle/>
          <a:p>
            <a:pPr marL="0" indent="0">
              <a:lnSpc>
                <a:spcPct val="110000"/>
              </a:lnSpc>
              <a:buNone/>
            </a:pPr>
            <a:r>
              <a:rPr lang="en-GB" sz="2400" dirty="0" smtClean="0">
                <a:latin typeface="Arial" panose="020B0604020202020204" pitchFamily="34" charset="0"/>
                <a:cs typeface="Arial" panose="020B0604020202020204" pitchFamily="34" charset="0"/>
              </a:rPr>
              <a:t>Running alongside the main survey a pilot was conducted to test the impact of various interventions on response rate. One intervention resulted in a significant increase in response when compared to the control group:</a:t>
            </a:r>
          </a:p>
          <a:p>
            <a:pPr marL="0" indent="0">
              <a:lnSpc>
                <a:spcPct val="110000"/>
              </a:lnSpc>
              <a:buNone/>
            </a:pPr>
            <a:endParaRPr lang="en-GB" dirty="0" smtClean="0">
              <a:latin typeface="Arial" panose="020B0604020202020204" pitchFamily="34" charset="0"/>
              <a:cs typeface="Arial" panose="020B0604020202020204" pitchFamily="34" charset="0"/>
            </a:endParaRPr>
          </a:p>
          <a:p>
            <a:pPr lvl="1">
              <a:lnSpc>
                <a:spcPct val="110000"/>
              </a:lnSpc>
            </a:pPr>
            <a:r>
              <a:rPr lang="en-GB" dirty="0" smtClean="0">
                <a:solidFill>
                  <a:srgbClr val="007B4E"/>
                </a:solidFill>
                <a:latin typeface="Arial" panose="020B0604020202020204" pitchFamily="34" charset="0"/>
                <a:cs typeface="Arial" panose="020B0604020202020204" pitchFamily="34" charset="0"/>
              </a:rPr>
              <a:t>Intervention B: faster reminder (5 days) after initial mailing</a:t>
            </a:r>
          </a:p>
          <a:p>
            <a:pPr marL="457200" lvl="1" indent="0">
              <a:lnSpc>
                <a:spcPct val="110000"/>
              </a:lnSpc>
              <a:buNone/>
            </a:pPr>
            <a:endParaRPr lang="en-GB" dirty="0" smtClean="0">
              <a:solidFill>
                <a:srgbClr val="007B4E"/>
              </a:solidFill>
              <a:latin typeface="Arial" panose="020B0604020202020204" pitchFamily="34" charset="0"/>
              <a:cs typeface="Arial" panose="020B0604020202020204" pitchFamily="34" charset="0"/>
            </a:endParaRPr>
          </a:p>
          <a:p>
            <a:pPr marL="0" indent="0">
              <a:lnSpc>
                <a:spcPct val="110000"/>
              </a:lnSpc>
              <a:buNone/>
            </a:pPr>
            <a:r>
              <a:rPr lang="en-GB" sz="2400" dirty="0" smtClean="0">
                <a:latin typeface="Arial" panose="020B0604020202020204" pitchFamily="34" charset="0"/>
                <a:cs typeface="Arial" panose="020B0604020202020204" pitchFamily="34" charset="0"/>
              </a:rPr>
              <a:t>Overall 40.8% of those who received the standard survey materials responded to the survey. The early postal reminder gave rise to a response rate of 44%.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2447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438" y="1867710"/>
            <a:ext cx="10515600" cy="3543133"/>
          </a:xfrm>
        </p:spPr>
        <p:txBody>
          <a:bodyPr>
            <a:normAutofit/>
          </a:bodyPr>
          <a:lstStyle/>
          <a:p>
            <a:r>
              <a:rPr lang="en-GB" sz="2400" dirty="0" smtClean="0">
                <a:latin typeface="Arial" panose="020B0604020202020204" pitchFamily="34" charset="0"/>
                <a:cs typeface="Arial" panose="020B0604020202020204" pitchFamily="34" charset="0"/>
              </a:rPr>
              <a:t>For IP18, the time between the initial contact and first reminder will be reduced.</a:t>
            </a:r>
          </a:p>
          <a:p>
            <a:r>
              <a:rPr lang="en-GB" sz="2400" dirty="0" smtClean="0">
                <a:latin typeface="Arial" panose="020B0604020202020204" pitchFamily="34" charset="0"/>
                <a:cs typeface="Arial" panose="020B0604020202020204" pitchFamily="34" charset="0"/>
              </a:rPr>
              <a:t>The time period between first mailing and first reminder will be </a:t>
            </a:r>
            <a:r>
              <a:rPr lang="en-GB" sz="2400" b="1" dirty="0" smtClean="0">
                <a:latin typeface="Arial" panose="020B0604020202020204" pitchFamily="34" charset="0"/>
                <a:cs typeface="Arial" panose="020B0604020202020204" pitchFamily="34" charset="0"/>
              </a:rPr>
              <a:t>five working days.</a:t>
            </a:r>
          </a:p>
        </p:txBody>
      </p:sp>
      <p:pic>
        <p:nvPicPr>
          <p:cNvPr id="4" name="Picture 3"/>
          <p:cNvPicPr>
            <a:picLocks noChangeAspect="1"/>
          </p:cNvPicPr>
          <p:nvPr/>
        </p:nvPicPr>
        <p:blipFill>
          <a:blip r:embed="rId2"/>
          <a:stretch>
            <a:fillRect/>
          </a:stretch>
        </p:blipFill>
        <p:spPr>
          <a:xfrm>
            <a:off x="252285" y="5534521"/>
            <a:ext cx="1931528" cy="858040"/>
          </a:xfrm>
          <a:prstGeom prst="rect">
            <a:avLst/>
          </a:prstGeom>
        </p:spPr>
      </p:pic>
      <p:sp>
        <p:nvSpPr>
          <p:cNvPr id="5" name="Title 1"/>
          <p:cNvSpPr>
            <a:spLocks noGrp="1"/>
          </p:cNvSpPr>
          <p:nvPr>
            <p:ph type="title"/>
          </p:nvPr>
        </p:nvSpPr>
        <p:spPr>
          <a:xfrm>
            <a:off x="838200" y="365126"/>
            <a:ext cx="10515600" cy="792466"/>
          </a:xfrm>
        </p:spPr>
        <p:txBody>
          <a:bodyPr/>
          <a:lstStyle/>
          <a:p>
            <a:r>
              <a:rPr lang="en-GB" dirty="0" smtClean="0">
                <a:solidFill>
                  <a:srgbClr val="007B4E"/>
                </a:solidFill>
                <a:latin typeface="Arial" panose="020B0604020202020204" pitchFamily="34" charset="0"/>
                <a:cs typeface="Arial" panose="020B0604020202020204" pitchFamily="34" charset="0"/>
              </a:rPr>
              <a:t>Faster Postal Reminders for IP18</a:t>
            </a:r>
            <a:endParaRPr lang="en-GB" dirty="0">
              <a:solidFill>
                <a:srgbClr val="007B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45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9175" y="1793571"/>
            <a:ext cx="9144000" cy="2387600"/>
          </a:xfrm>
        </p:spPr>
        <p:txBody>
          <a:bodyPr/>
          <a:lstStyle/>
          <a:p>
            <a:r>
              <a:rPr lang="en-GB" b="1" dirty="0" smtClean="0">
                <a:solidFill>
                  <a:srgbClr val="007B4E"/>
                </a:solidFill>
                <a:latin typeface="Arial" panose="020B0604020202020204" pitchFamily="34" charset="0"/>
                <a:cs typeface="Arial" panose="020B0604020202020204" pitchFamily="34" charset="0"/>
              </a:rPr>
              <a:t>National Data Opt-out Programme</a:t>
            </a:r>
            <a:endParaRPr lang="en-GB" dirty="0"/>
          </a:p>
        </p:txBody>
      </p:sp>
    </p:spTree>
    <p:extLst>
      <p:ext uri="{BB962C8B-B14F-4D97-AF65-F5344CB8AC3E}">
        <p14:creationId xmlns:p14="http://schemas.microsoft.com/office/powerpoint/2010/main" val="876679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NPSP Temporary Exemption</a:t>
            </a:r>
            <a:endParaRPr lang="en-GB" dirty="0"/>
          </a:p>
        </p:txBody>
      </p:sp>
      <p:pic>
        <p:nvPicPr>
          <p:cNvPr id="1027" name="Picture 4"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530" y="2221082"/>
            <a:ext cx="9970939" cy="31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47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B4E"/>
                </a:solidFill>
                <a:latin typeface="Arial" panose="020B0604020202020204" pitchFamily="34" charset="0"/>
                <a:cs typeface="Arial" panose="020B0604020202020204" pitchFamily="34" charset="0"/>
              </a:rPr>
              <a:t>Agenda</a:t>
            </a:r>
            <a:endParaRPr lang="en-US" b="1"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Changes from 2017 survey</a:t>
            </a:r>
          </a:p>
          <a:p>
            <a:pPr marL="0" indent="0">
              <a:buNone/>
            </a:pP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Changes to covering letters</a:t>
            </a:r>
          </a:p>
          <a:p>
            <a:pPr marL="0" indent="0">
              <a:buNone/>
            </a:pP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 Questionnaire changes</a:t>
            </a:r>
          </a:p>
          <a:p>
            <a:pPr marL="0" indent="0">
              <a:buNone/>
            </a:pPr>
            <a:r>
              <a:rPr lang="en-GB" sz="2400" dirty="0" smtClean="0">
                <a:latin typeface="Arial" panose="020B0604020202020204" pitchFamily="34" charset="0"/>
                <a:cs typeface="Arial" panose="020B0604020202020204" pitchFamily="34" charset="0"/>
              </a:rPr>
              <a:t> 	- Pilot Study</a:t>
            </a:r>
          </a:p>
          <a:p>
            <a:pPr marL="0" indent="0">
              <a:buNone/>
            </a:pPr>
            <a:r>
              <a:rPr lang="en-GB" sz="2400" dirty="0" smtClean="0">
                <a:latin typeface="Arial" panose="020B0604020202020204" pitchFamily="34" charset="0"/>
                <a:cs typeface="Arial" panose="020B0604020202020204" pitchFamily="34" charset="0"/>
              </a:rPr>
              <a:t>	- Faster postal reminders</a:t>
            </a:r>
          </a:p>
          <a:p>
            <a:r>
              <a:rPr lang="en-GB" dirty="0" smtClean="0">
                <a:latin typeface="Arial" panose="020B0604020202020204" pitchFamily="34" charset="0"/>
                <a:cs typeface="Arial" panose="020B0604020202020204" pitchFamily="34" charset="0"/>
              </a:rPr>
              <a:t>National Data Guidance</a:t>
            </a:r>
          </a:p>
          <a:p>
            <a:r>
              <a:rPr lang="en-GB" dirty="0" smtClean="0">
                <a:latin typeface="Arial" panose="020B0604020202020204" pitchFamily="34" charset="0"/>
                <a:cs typeface="Arial" panose="020B0604020202020204" pitchFamily="34" charset="0"/>
              </a:rPr>
              <a:t>Key dates for 2018</a:t>
            </a: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68760" y="5674565"/>
            <a:ext cx="1931528" cy="858040"/>
          </a:xfrm>
          <a:prstGeom prst="rect">
            <a:avLst/>
          </a:prstGeom>
        </p:spPr>
      </p:pic>
    </p:spTree>
    <p:extLst>
      <p:ext uri="{BB962C8B-B14F-4D97-AF65-F5344CB8AC3E}">
        <p14:creationId xmlns:p14="http://schemas.microsoft.com/office/powerpoint/2010/main" val="1409748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B4E"/>
                </a:solidFill>
                <a:latin typeface="Arial" panose="020B0604020202020204" pitchFamily="34" charset="0"/>
                <a:cs typeface="Arial" panose="020B0604020202020204" pitchFamily="34" charset="0"/>
              </a:rPr>
              <a:t>Key Dates for IP18</a:t>
            </a:r>
            <a:endParaRPr lang="en-US" b="1" dirty="0">
              <a:solidFill>
                <a:srgbClr val="007B4E"/>
              </a:solidFill>
              <a:latin typeface="Arial" panose="020B0604020202020204" pitchFamily="34" charset="0"/>
              <a:cs typeface="Arial" panose="020B0604020202020204" pitchFamily="34" charset="0"/>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82922153"/>
              </p:ext>
            </p:extLst>
          </p:nvPr>
        </p:nvGraphicFramePr>
        <p:xfrm>
          <a:off x="838200" y="1449860"/>
          <a:ext cx="10515600" cy="4948804"/>
        </p:xfrm>
        <a:graphic>
          <a:graphicData uri="http://schemas.openxmlformats.org/drawingml/2006/table">
            <a:tbl>
              <a:tblPr firstRow="1" bandRow="1">
                <a:tableStyleId>{5C22544A-7EE6-4342-B048-85BDC9FD1C3A}</a:tableStyleId>
              </a:tblPr>
              <a:tblGrid>
                <a:gridCol w="5257800"/>
                <a:gridCol w="5257800"/>
              </a:tblGrid>
              <a:tr h="376804">
                <a:tc>
                  <a:txBody>
                    <a:bodyPr/>
                    <a:lstStyle/>
                    <a:p>
                      <a:endParaRPr lang="en-US" dirty="0">
                        <a:solidFill>
                          <a:srgbClr val="007B4E"/>
                        </a:solidFill>
                      </a:endParaRPr>
                    </a:p>
                  </a:txBody>
                  <a:tcPr>
                    <a:solidFill>
                      <a:srgbClr val="007B4E"/>
                    </a:solidFill>
                  </a:tcPr>
                </a:tc>
                <a:tc>
                  <a:txBody>
                    <a:bodyPr/>
                    <a:lstStyle/>
                    <a:p>
                      <a:endParaRPr lang="en-US" dirty="0">
                        <a:solidFill>
                          <a:srgbClr val="007B4E"/>
                        </a:solidFill>
                      </a:endParaRPr>
                    </a:p>
                  </a:txBody>
                  <a:tcPr>
                    <a:solidFill>
                      <a:srgbClr val="007B4E"/>
                    </a:solidFill>
                  </a:tcPr>
                </a:tc>
              </a:tr>
              <a:tr h="349412">
                <a:tc>
                  <a:txBody>
                    <a:bodyPr/>
                    <a:lstStyle/>
                    <a:p>
                      <a:r>
                        <a:rPr lang="en-GB" dirty="0" smtClean="0"/>
                        <a:t>Scored</a:t>
                      </a:r>
                      <a:r>
                        <a:rPr lang="en-GB" baseline="0" dirty="0" smtClean="0"/>
                        <a:t> questionnaire published</a:t>
                      </a:r>
                      <a:endParaRPr lang="en-US" dirty="0"/>
                    </a:p>
                  </a:txBody>
                  <a:tcPr/>
                </a:tc>
                <a:tc>
                  <a:txBody>
                    <a:bodyPr/>
                    <a:lstStyle/>
                    <a:p>
                      <a:r>
                        <a:rPr lang="en-GB" dirty="0" smtClean="0"/>
                        <a:t>10</a:t>
                      </a:r>
                      <a:r>
                        <a:rPr lang="en-GB" baseline="30000" dirty="0" smtClean="0"/>
                        <a:t>th</a:t>
                      </a:r>
                      <a:r>
                        <a:rPr lang="en-GB" dirty="0" smtClean="0"/>
                        <a:t> August</a:t>
                      </a:r>
                      <a:endParaRPr lang="en-US" dirty="0"/>
                    </a:p>
                  </a:txBody>
                  <a:tcPr/>
                </a:tc>
              </a:tr>
              <a:tr h="349412">
                <a:tc>
                  <a:txBody>
                    <a:bodyPr/>
                    <a:lstStyle/>
                    <a:p>
                      <a:r>
                        <a:rPr lang="en-GB" dirty="0" smtClean="0"/>
                        <a:t>Sample construction</a:t>
                      </a:r>
                      <a:r>
                        <a:rPr lang="en-GB" baseline="0" dirty="0" smtClean="0"/>
                        <a:t> spreadsheet </a:t>
                      </a:r>
                      <a:endParaRPr lang="en-US" dirty="0"/>
                    </a:p>
                  </a:txBody>
                  <a:tcPr/>
                </a:tc>
                <a:tc>
                  <a:txBody>
                    <a:bodyPr/>
                    <a:lstStyle/>
                    <a:p>
                      <a:r>
                        <a:rPr lang="en-GB" dirty="0" smtClean="0"/>
                        <a:t>23</a:t>
                      </a:r>
                      <a:r>
                        <a:rPr lang="en-GB" baseline="30000" dirty="0" smtClean="0"/>
                        <a:t>rd</a:t>
                      </a:r>
                      <a:r>
                        <a:rPr lang="en-GB" dirty="0" smtClean="0"/>
                        <a:t> </a:t>
                      </a:r>
                      <a:r>
                        <a:rPr lang="en-GB" dirty="0" smtClean="0"/>
                        <a:t>July</a:t>
                      </a:r>
                      <a:endParaRPr lang="en-GB" dirty="0" smtClean="0"/>
                    </a:p>
                  </a:txBody>
                  <a:tcPr/>
                </a:tc>
              </a:tr>
              <a:tr h="349412">
                <a:tc>
                  <a:txBody>
                    <a:bodyPr/>
                    <a:lstStyle/>
                    <a:p>
                      <a:r>
                        <a:rPr lang="en-GB" dirty="0" smtClean="0"/>
                        <a:t>Submission of hardcopies</a:t>
                      </a:r>
                      <a:endParaRPr lang="en-US" dirty="0"/>
                    </a:p>
                  </a:txBody>
                  <a:tcPr/>
                </a:tc>
                <a:tc>
                  <a:txBody>
                    <a:bodyPr/>
                    <a:lstStyle/>
                    <a:p>
                      <a:r>
                        <a:rPr lang="en-GB" dirty="0" smtClean="0"/>
                        <a:t>3</a:t>
                      </a:r>
                      <a:r>
                        <a:rPr lang="en-GB" baseline="30000" dirty="0" smtClean="0"/>
                        <a:t>rd</a:t>
                      </a:r>
                      <a:r>
                        <a:rPr lang="en-GB" dirty="0" smtClean="0"/>
                        <a:t> August</a:t>
                      </a:r>
                      <a:endParaRPr lang="en-GB" dirty="0" smtClean="0"/>
                    </a:p>
                  </a:txBody>
                  <a:tcPr/>
                </a:tc>
              </a:tr>
              <a:tr h="349412">
                <a:tc>
                  <a:txBody>
                    <a:bodyPr/>
                    <a:lstStyle/>
                    <a:p>
                      <a:r>
                        <a:rPr lang="en-GB" dirty="0" smtClean="0"/>
                        <a:t>Weekly monitoring spreadsheet</a:t>
                      </a:r>
                      <a:endParaRPr lang="en-US" dirty="0"/>
                    </a:p>
                  </a:txBody>
                  <a:tcPr/>
                </a:tc>
                <a:tc>
                  <a:txBody>
                    <a:bodyPr/>
                    <a:lstStyle/>
                    <a:p>
                      <a:r>
                        <a:rPr lang="en-GB" dirty="0" smtClean="0"/>
                        <a:t>6</a:t>
                      </a:r>
                      <a:r>
                        <a:rPr lang="en-GB" baseline="30000" dirty="0" smtClean="0"/>
                        <a:t>th</a:t>
                      </a:r>
                      <a:r>
                        <a:rPr lang="en-GB" baseline="0" dirty="0" smtClean="0"/>
                        <a:t> August</a:t>
                      </a:r>
                      <a:endParaRPr lang="en-US" dirty="0"/>
                    </a:p>
                  </a:txBody>
                  <a:tcPr/>
                </a:tc>
              </a:tr>
              <a:tr h="349412">
                <a:tc>
                  <a:txBody>
                    <a:bodyPr/>
                    <a:lstStyle/>
                    <a:p>
                      <a:r>
                        <a:rPr lang="en-GB" dirty="0" smtClean="0"/>
                        <a:t>Data entry documents</a:t>
                      </a:r>
                      <a:endParaRPr lang="en-US" dirty="0"/>
                    </a:p>
                  </a:txBody>
                  <a:tcPr/>
                </a:tc>
                <a:tc>
                  <a:txBody>
                    <a:bodyPr/>
                    <a:lstStyle/>
                    <a:p>
                      <a:r>
                        <a:rPr lang="en-GB" dirty="0" smtClean="0"/>
                        <a:t>2</a:t>
                      </a:r>
                      <a:r>
                        <a:rPr lang="en-GB" baseline="30000" dirty="0" smtClean="0"/>
                        <a:t>nd</a:t>
                      </a:r>
                      <a:r>
                        <a:rPr lang="en-GB" dirty="0" smtClean="0"/>
                        <a:t> November</a:t>
                      </a:r>
                      <a:endParaRPr lang="en-US" dirty="0"/>
                    </a:p>
                  </a:txBody>
                  <a:tcPr/>
                </a:tc>
              </a:tr>
              <a:tr h="603095">
                <a:tc>
                  <a:txBody>
                    <a:bodyPr/>
                    <a:lstStyle/>
                    <a:p>
                      <a:r>
                        <a:rPr lang="en-GB" dirty="0" smtClean="0"/>
                        <a:t>Deadline for trusts to inform us which contractor they are using</a:t>
                      </a:r>
                      <a:endParaRPr lang="en-US" dirty="0"/>
                    </a:p>
                  </a:txBody>
                  <a:tcPr/>
                </a:tc>
                <a:tc>
                  <a:txBody>
                    <a:bodyPr/>
                    <a:lstStyle/>
                    <a:p>
                      <a:r>
                        <a:rPr lang="en-GB" dirty="0" smtClean="0"/>
                        <a:t>19</a:t>
                      </a:r>
                      <a:r>
                        <a:rPr lang="en-GB" baseline="30000" dirty="0" smtClean="0"/>
                        <a:t>th</a:t>
                      </a:r>
                      <a:r>
                        <a:rPr lang="en-GB" dirty="0" smtClean="0"/>
                        <a:t> </a:t>
                      </a:r>
                      <a:r>
                        <a:rPr lang="en-GB" baseline="0" dirty="0" smtClean="0"/>
                        <a:t>July</a:t>
                      </a:r>
                      <a:endParaRPr lang="en-US" dirty="0"/>
                    </a:p>
                  </a:txBody>
                  <a:tcPr/>
                </a:tc>
              </a:tr>
              <a:tr h="349412">
                <a:tc>
                  <a:txBody>
                    <a:bodyPr/>
                    <a:lstStyle/>
                    <a:p>
                      <a:r>
                        <a:rPr lang="en-GB" dirty="0" smtClean="0"/>
                        <a:t>Trusts draw sample</a:t>
                      </a:r>
                      <a:endParaRPr lang="en-US" dirty="0"/>
                    </a:p>
                  </a:txBody>
                  <a:tcPr/>
                </a:tc>
                <a:tc>
                  <a:txBody>
                    <a:bodyPr/>
                    <a:lstStyle/>
                    <a:p>
                      <a:r>
                        <a:rPr lang="en-GB" baseline="0" dirty="0" smtClean="0"/>
                        <a:t>1</a:t>
                      </a:r>
                      <a:r>
                        <a:rPr lang="en-GB" baseline="30000" dirty="0" smtClean="0"/>
                        <a:t>st</a:t>
                      </a:r>
                      <a:r>
                        <a:rPr lang="en-GB" baseline="0" dirty="0" smtClean="0"/>
                        <a:t> August to 31</a:t>
                      </a:r>
                      <a:r>
                        <a:rPr lang="en-GB" baseline="30000" dirty="0" smtClean="0"/>
                        <a:t>st</a:t>
                      </a:r>
                      <a:r>
                        <a:rPr lang="en-GB" baseline="0" dirty="0" smtClean="0"/>
                        <a:t> August</a:t>
                      </a:r>
                      <a:endParaRPr lang="en-US" dirty="0"/>
                    </a:p>
                  </a:txBody>
                  <a:tcPr/>
                </a:tc>
              </a:tr>
              <a:tr h="349412">
                <a:tc>
                  <a:txBody>
                    <a:bodyPr/>
                    <a:lstStyle/>
                    <a:p>
                      <a:r>
                        <a:rPr lang="en-GB" dirty="0" smtClean="0"/>
                        <a:t>Sample Checking</a:t>
                      </a:r>
                      <a:endParaRPr lang="en-US" dirty="0"/>
                    </a:p>
                  </a:txBody>
                  <a:tcPr/>
                </a:tc>
                <a:tc>
                  <a:txBody>
                    <a:bodyPr/>
                    <a:lstStyle/>
                    <a:p>
                      <a:r>
                        <a:rPr lang="en-GB" dirty="0" smtClean="0"/>
                        <a:t>6</a:t>
                      </a:r>
                      <a:r>
                        <a:rPr lang="en-GB" baseline="30000" dirty="0" smtClean="0"/>
                        <a:t>th</a:t>
                      </a:r>
                      <a:r>
                        <a:rPr lang="en-GB" dirty="0" smtClean="0"/>
                        <a:t> August to</a:t>
                      </a:r>
                      <a:r>
                        <a:rPr lang="en-GB" baseline="0" dirty="0" smtClean="0"/>
                        <a:t> 5</a:t>
                      </a:r>
                      <a:r>
                        <a:rPr lang="en-GB" baseline="30000" dirty="0" smtClean="0"/>
                        <a:t>th</a:t>
                      </a:r>
                      <a:r>
                        <a:rPr lang="en-GB" baseline="0" dirty="0" smtClean="0"/>
                        <a:t> October</a:t>
                      </a:r>
                      <a:endParaRPr lang="en-US" dirty="0"/>
                    </a:p>
                  </a:txBody>
                  <a:tcPr/>
                </a:tc>
              </a:tr>
              <a:tr h="349412">
                <a:tc>
                  <a:txBody>
                    <a:bodyPr/>
                    <a:lstStyle/>
                    <a:p>
                      <a:r>
                        <a:rPr lang="en-GB" dirty="0" smtClean="0"/>
                        <a:t>Fieldwork</a:t>
                      </a:r>
                      <a:endParaRPr lang="en-US" dirty="0"/>
                    </a:p>
                  </a:txBody>
                  <a:tcPr/>
                </a:tc>
                <a:tc>
                  <a:txBody>
                    <a:bodyPr/>
                    <a:lstStyle/>
                    <a:p>
                      <a:r>
                        <a:rPr lang="en-GB" dirty="0" smtClean="0"/>
                        <a:t>28</a:t>
                      </a:r>
                      <a:r>
                        <a:rPr lang="en-GB" baseline="30000" dirty="0" smtClean="0"/>
                        <a:t>th</a:t>
                      </a:r>
                      <a:r>
                        <a:rPr lang="en-GB" dirty="0" smtClean="0"/>
                        <a:t> August </a:t>
                      </a:r>
                      <a:r>
                        <a:rPr lang="en-GB" dirty="0" smtClean="0"/>
                        <a:t>to </a:t>
                      </a:r>
                      <a:r>
                        <a:rPr lang="en-GB" dirty="0" smtClean="0"/>
                        <a:t>4</a:t>
                      </a:r>
                      <a:r>
                        <a:rPr lang="en-GB" baseline="30000" dirty="0" smtClean="0"/>
                        <a:t>th</a:t>
                      </a:r>
                      <a:r>
                        <a:rPr lang="en-GB" dirty="0" smtClean="0"/>
                        <a:t> January 2019</a:t>
                      </a:r>
                      <a:endParaRPr lang="en-US" dirty="0"/>
                    </a:p>
                  </a:txBody>
                  <a:tcPr/>
                </a:tc>
              </a:tr>
              <a:tr h="349412">
                <a:tc>
                  <a:txBody>
                    <a:bodyPr/>
                    <a:lstStyle/>
                    <a:p>
                      <a:r>
                        <a:rPr lang="en-GB" dirty="0" smtClean="0"/>
                        <a:t>Weekly monitoring</a:t>
                      </a:r>
                      <a:endParaRPr lang="en-US" dirty="0"/>
                    </a:p>
                  </a:txBody>
                  <a:tcPr/>
                </a:tc>
                <a:tc>
                  <a:txBody>
                    <a:bodyPr/>
                    <a:lstStyle/>
                    <a:p>
                      <a:r>
                        <a:rPr lang="en-GB" dirty="0" smtClean="0"/>
                        <a:t>Every Thursday</a:t>
                      </a:r>
                      <a:r>
                        <a:rPr lang="en-GB" baseline="0" dirty="0" smtClean="0"/>
                        <a:t> during fieldwork, starts 30</a:t>
                      </a:r>
                      <a:r>
                        <a:rPr lang="en-GB" baseline="30000" dirty="0" smtClean="0"/>
                        <a:t>th</a:t>
                      </a:r>
                      <a:r>
                        <a:rPr lang="en-GB" baseline="0" dirty="0" smtClean="0"/>
                        <a:t> August</a:t>
                      </a:r>
                      <a:endParaRPr lang="en-US" dirty="0"/>
                    </a:p>
                  </a:txBody>
                  <a:tcPr/>
                </a:tc>
              </a:tr>
              <a:tr h="603095">
                <a:tc>
                  <a:txBody>
                    <a:bodyPr/>
                    <a:lstStyle/>
                    <a:p>
                      <a:r>
                        <a:rPr lang="en-GB" dirty="0" smtClean="0"/>
                        <a:t>Deadline</a:t>
                      </a:r>
                      <a:r>
                        <a:rPr lang="en-GB" baseline="0" dirty="0" smtClean="0"/>
                        <a:t> for final data</a:t>
                      </a:r>
                      <a:endParaRPr lang="en-US" dirty="0"/>
                    </a:p>
                  </a:txBody>
                  <a:tcPr/>
                </a:tc>
                <a:tc>
                  <a:txBody>
                    <a:bodyPr/>
                    <a:lstStyle/>
                    <a:p>
                      <a:r>
                        <a:rPr lang="en-GB" dirty="0" smtClean="0"/>
                        <a:t>11</a:t>
                      </a:r>
                      <a:r>
                        <a:rPr lang="en-GB" baseline="30000" dirty="0" smtClean="0"/>
                        <a:t>th</a:t>
                      </a:r>
                      <a:r>
                        <a:rPr lang="en-GB" dirty="0" smtClean="0"/>
                        <a:t> January </a:t>
                      </a:r>
                      <a:r>
                        <a:rPr lang="en-GB" dirty="0" smtClean="0"/>
                        <a:t>2019</a:t>
                      </a:r>
                    </a:p>
                    <a:p>
                      <a:endParaRPr lang="en-US" dirty="0"/>
                    </a:p>
                  </a:txBody>
                  <a:tcPr/>
                </a:tc>
              </a:tr>
            </a:tbl>
          </a:graphicData>
        </a:graphic>
      </p:graphicFrame>
      <p:pic>
        <p:nvPicPr>
          <p:cNvPr id="10" name="Picture 9"/>
          <p:cNvPicPr>
            <a:picLocks noChangeAspect="1"/>
          </p:cNvPicPr>
          <p:nvPr/>
        </p:nvPicPr>
        <p:blipFill>
          <a:blip r:embed="rId2"/>
          <a:stretch>
            <a:fillRect/>
          </a:stretch>
        </p:blipFill>
        <p:spPr>
          <a:xfrm>
            <a:off x="142102" y="6181192"/>
            <a:ext cx="1392195" cy="618453"/>
          </a:xfrm>
          <a:prstGeom prst="rect">
            <a:avLst/>
          </a:prstGeom>
        </p:spPr>
      </p:pic>
    </p:spTree>
    <p:extLst>
      <p:ext uri="{BB962C8B-B14F-4D97-AF65-F5344CB8AC3E}">
        <p14:creationId xmlns:p14="http://schemas.microsoft.com/office/powerpoint/2010/main" val="1473835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205" y="2599982"/>
            <a:ext cx="10515600" cy="4351338"/>
          </a:xfrm>
        </p:spPr>
        <p:txBody>
          <a:bodyPr>
            <a:normAutofit/>
          </a:bodyPr>
          <a:lstStyle/>
          <a:p>
            <a:pPr marL="0" indent="0" algn="ctr">
              <a:buNone/>
            </a:pPr>
            <a:r>
              <a:rPr lang="en-GB" sz="6000" b="1" dirty="0" smtClean="0">
                <a:solidFill>
                  <a:srgbClr val="007B4E"/>
                </a:solidFill>
                <a:latin typeface="Arial" panose="020B0604020202020204" pitchFamily="34" charset="0"/>
                <a:cs typeface="Arial" panose="020B0604020202020204" pitchFamily="34" charset="0"/>
              </a:rPr>
              <a:t>Questions?</a:t>
            </a:r>
            <a:endParaRPr lang="en-US" sz="60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94621" y="5846796"/>
            <a:ext cx="1931528" cy="858040"/>
          </a:xfrm>
          <a:prstGeom prst="rect">
            <a:avLst/>
          </a:prstGeom>
        </p:spPr>
      </p:pic>
    </p:spTree>
    <p:extLst>
      <p:ext uri="{BB962C8B-B14F-4D97-AF65-F5344CB8AC3E}">
        <p14:creationId xmlns:p14="http://schemas.microsoft.com/office/powerpoint/2010/main" val="3254619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B4E"/>
                </a:solidFill>
                <a:latin typeface="Arial" panose="020B0604020202020204" pitchFamily="34" charset="0"/>
                <a:cs typeface="Arial" panose="020B0604020202020204" pitchFamily="34" charset="0"/>
              </a:rPr>
              <a:t>Thank you for your time</a:t>
            </a:r>
            <a:endParaRPr lang="en-US" b="1"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t>Copy of the slides:</a:t>
            </a:r>
          </a:p>
          <a:p>
            <a:pPr marL="0" indent="0">
              <a:buNone/>
            </a:pPr>
            <a:r>
              <a:rPr lang="en-US" dirty="0">
                <a:hlinkClick r:id="rId2"/>
              </a:rPr>
              <a:t>http://</a:t>
            </a:r>
            <a:r>
              <a:rPr lang="en-US" dirty="0" smtClean="0">
                <a:hlinkClick r:id="rId2"/>
              </a:rPr>
              <a:t>www.nhssurveys.org/surveys/1238</a:t>
            </a:r>
            <a:endParaRPr lang="en-US" dirty="0" smtClean="0"/>
          </a:p>
          <a:p>
            <a:pPr marL="0" indent="0">
              <a:buNone/>
            </a:pPr>
            <a:endParaRPr lang="en-GB" dirty="0" smtClean="0"/>
          </a:p>
          <a:p>
            <a:r>
              <a:rPr lang="en-GB" dirty="0" smtClean="0"/>
              <a:t>Contact us:</a:t>
            </a:r>
          </a:p>
          <a:p>
            <a:pPr marL="0" indent="0">
              <a:buNone/>
            </a:pPr>
            <a:r>
              <a:rPr lang="en-GB" dirty="0" smtClean="0">
                <a:hlinkClick r:id="rId3"/>
              </a:rPr>
              <a:t>inpatient@surveycoordination.com</a:t>
            </a:r>
            <a:r>
              <a:rPr lang="en-GB" dirty="0" smtClean="0"/>
              <a:t> / 01865 208127</a:t>
            </a:r>
            <a:endParaRPr lang="en-US" dirty="0" smtClean="0"/>
          </a:p>
          <a:p>
            <a:endParaRPr lang="en-US" dirty="0"/>
          </a:p>
        </p:txBody>
      </p:sp>
    </p:spTree>
    <p:extLst>
      <p:ext uri="{BB962C8B-B14F-4D97-AF65-F5344CB8AC3E}">
        <p14:creationId xmlns:p14="http://schemas.microsoft.com/office/powerpoint/2010/main" val="1125898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0447" y="1412791"/>
            <a:ext cx="9144000" cy="2387600"/>
          </a:xfrm>
        </p:spPr>
        <p:txBody>
          <a:bodyPr/>
          <a:lstStyle/>
          <a:p>
            <a:r>
              <a:rPr lang="en-GB" b="1" dirty="0" smtClean="0">
                <a:solidFill>
                  <a:srgbClr val="007B4E"/>
                </a:solidFill>
                <a:latin typeface="Arial" panose="020B0604020202020204" pitchFamily="34" charset="0"/>
                <a:cs typeface="Arial" panose="020B0604020202020204" pitchFamily="34" charset="0"/>
              </a:rPr>
              <a:t>Changes to the covering letters</a:t>
            </a:r>
            <a:endParaRPr lang="en-US" b="1" dirty="0">
              <a:solidFill>
                <a:srgbClr val="007B4E"/>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52285" y="5534521"/>
            <a:ext cx="1931528" cy="858040"/>
          </a:xfrm>
          <a:prstGeom prst="rect">
            <a:avLst/>
          </a:prstGeom>
        </p:spPr>
      </p:pic>
    </p:spTree>
    <p:extLst>
      <p:ext uri="{BB962C8B-B14F-4D97-AF65-F5344CB8AC3E}">
        <p14:creationId xmlns:p14="http://schemas.microsoft.com/office/powerpoint/2010/main" val="731769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Patients are sent up to three letters…</a:t>
            </a:r>
            <a:endParaRPr lang="en-US" dirty="0">
              <a:solidFill>
                <a:srgbClr val="007B4E"/>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78182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Arrow Callout 7"/>
          <p:cNvSpPr/>
          <p:nvPr/>
        </p:nvSpPr>
        <p:spPr>
          <a:xfrm>
            <a:off x="4828274" y="2539734"/>
            <a:ext cx="2272742" cy="1392556"/>
          </a:xfrm>
          <a:prstGeom prst="rightArrowCallout">
            <a:avLst>
              <a:gd name="adj1" fmla="val 14207"/>
              <a:gd name="adj2" fmla="val 25000"/>
              <a:gd name="adj3" fmla="val 25000"/>
              <a:gd name="adj4" fmla="val 65855"/>
            </a:avLst>
          </a:prstGeom>
          <a:ln>
            <a:solidFill>
              <a:srgbClr val="007B57"/>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 name="Group 2"/>
          <p:cNvGrpSpPr/>
          <p:nvPr/>
        </p:nvGrpSpPr>
        <p:grpSpPr>
          <a:xfrm>
            <a:off x="2278304" y="2493501"/>
            <a:ext cx="1956229" cy="1708226"/>
            <a:chOff x="887194" y="2493501"/>
            <a:chExt cx="1956229" cy="1708226"/>
          </a:xfrm>
        </p:grpSpPr>
        <p:sp>
          <p:nvSpPr>
            <p:cNvPr id="7" name="Right Arrow Callout 6"/>
            <p:cNvSpPr/>
            <p:nvPr/>
          </p:nvSpPr>
          <p:spPr>
            <a:xfrm>
              <a:off x="887194" y="2493501"/>
              <a:ext cx="1956229" cy="1342768"/>
            </a:xfrm>
            <a:prstGeom prst="rightArrowCallout">
              <a:avLst>
                <a:gd name="adj1" fmla="val 14207"/>
                <a:gd name="adj2" fmla="val 25000"/>
                <a:gd name="adj3" fmla="val 25000"/>
                <a:gd name="adj4" fmla="val 65855"/>
              </a:avLst>
            </a:prstGeom>
            <a:ln>
              <a:solidFill>
                <a:srgbClr val="007B57"/>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TextBox 9"/>
            <p:cNvSpPr txBox="1"/>
            <p:nvPr/>
          </p:nvSpPr>
          <p:spPr>
            <a:xfrm>
              <a:off x="1040663" y="2539734"/>
              <a:ext cx="980303" cy="1661993"/>
            </a:xfrm>
            <a:prstGeom prst="rect">
              <a:avLst/>
            </a:prstGeom>
            <a:noFill/>
          </p:spPr>
          <p:txBody>
            <a:bodyPr wrap="square" rtlCol="0">
              <a:spAutoFit/>
            </a:bodyPr>
            <a:lstStyle/>
            <a:p>
              <a:r>
                <a:rPr lang="en-GB" sz="1400" dirty="0" smtClean="0"/>
                <a:t>Mailing 1:</a:t>
              </a:r>
            </a:p>
            <a:p>
              <a:endParaRPr lang="en-GB" sz="1100" b="1" dirty="0" smtClean="0"/>
            </a:p>
            <a:p>
              <a:endParaRPr lang="en-GB" sz="1100" b="1" dirty="0"/>
            </a:p>
            <a:p>
              <a:endParaRPr lang="en-GB" sz="1100" b="1" dirty="0" smtClean="0"/>
            </a:p>
            <a:p>
              <a:endParaRPr lang="en-GB" sz="1100" b="1" dirty="0" smtClean="0"/>
            </a:p>
            <a:p>
              <a:endParaRPr lang="en-GB" sz="1100" b="1" dirty="0"/>
            </a:p>
            <a:p>
              <a:r>
                <a:rPr lang="en-GB" sz="1100" b="1" dirty="0" smtClean="0"/>
                <a:t>First Letter</a:t>
              </a:r>
            </a:p>
            <a:p>
              <a:endParaRPr lang="en-GB" sz="1100" b="1" dirty="0"/>
            </a:p>
            <a:p>
              <a:endParaRPr lang="en-US" sz="1100" b="1" dirty="0"/>
            </a:p>
          </p:txBody>
        </p:sp>
      </p:grpSp>
      <p:sp>
        <p:nvSpPr>
          <p:cNvPr id="11" name="TextBox 10"/>
          <p:cNvSpPr txBox="1"/>
          <p:nvPr/>
        </p:nvSpPr>
        <p:spPr>
          <a:xfrm>
            <a:off x="5000110" y="2516584"/>
            <a:ext cx="980303" cy="1485022"/>
          </a:xfrm>
          <a:prstGeom prst="rect">
            <a:avLst/>
          </a:prstGeom>
          <a:noFill/>
        </p:spPr>
        <p:txBody>
          <a:bodyPr wrap="square" rtlCol="0">
            <a:spAutoFit/>
          </a:bodyPr>
          <a:lstStyle/>
          <a:p>
            <a:r>
              <a:rPr lang="en-GB" sz="1400" dirty="0" smtClean="0"/>
              <a:t>Mailing 2:</a:t>
            </a:r>
          </a:p>
          <a:p>
            <a:r>
              <a:rPr lang="en-GB" sz="1100" dirty="0" smtClean="0"/>
              <a:t>(only to patients who haven’t responded)</a:t>
            </a:r>
          </a:p>
          <a:p>
            <a:endParaRPr lang="en-GB" sz="1050" dirty="0"/>
          </a:p>
          <a:p>
            <a:r>
              <a:rPr lang="en-GB" sz="1100" b="1" dirty="0" smtClean="0"/>
              <a:t>First Reminder</a:t>
            </a:r>
            <a:endParaRPr lang="en-US" sz="1100" b="1" dirty="0"/>
          </a:p>
        </p:txBody>
      </p:sp>
      <p:sp>
        <p:nvSpPr>
          <p:cNvPr id="14" name="Rectangle 13"/>
          <p:cNvSpPr/>
          <p:nvPr/>
        </p:nvSpPr>
        <p:spPr>
          <a:xfrm>
            <a:off x="7568447" y="2516272"/>
            <a:ext cx="1568399" cy="1485022"/>
          </a:xfrm>
          <a:prstGeom prst="rect">
            <a:avLst/>
          </a:prstGeom>
          <a:ln>
            <a:solidFill>
              <a:srgbClr val="007B57"/>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1400" dirty="0" smtClean="0"/>
              <a:t>Mailing 3:</a:t>
            </a:r>
          </a:p>
          <a:p>
            <a:endParaRPr lang="en-GB" sz="1100" dirty="0" smtClean="0"/>
          </a:p>
          <a:p>
            <a:r>
              <a:rPr lang="en-GB" sz="1100" dirty="0" smtClean="0"/>
              <a:t>(only to patients who haven’t responded):</a:t>
            </a:r>
          </a:p>
          <a:p>
            <a:endParaRPr lang="en-GB" dirty="0" smtClean="0"/>
          </a:p>
          <a:p>
            <a:endParaRPr lang="en-GB" sz="1100" b="1" dirty="0" smtClean="0"/>
          </a:p>
          <a:p>
            <a:r>
              <a:rPr lang="en-GB" sz="1100" b="1" dirty="0" smtClean="0"/>
              <a:t>Second Reminder</a:t>
            </a:r>
            <a:endParaRPr lang="en-US" sz="1100" b="1" dirty="0"/>
          </a:p>
        </p:txBody>
      </p:sp>
      <p:pic>
        <p:nvPicPr>
          <p:cNvPr id="15" name="Picture 14"/>
          <p:cNvPicPr>
            <a:picLocks noChangeAspect="1"/>
          </p:cNvPicPr>
          <p:nvPr/>
        </p:nvPicPr>
        <p:blipFill>
          <a:blip r:embed="rId7"/>
          <a:stretch>
            <a:fillRect/>
          </a:stretch>
        </p:blipFill>
        <p:spPr>
          <a:xfrm>
            <a:off x="252285" y="5534521"/>
            <a:ext cx="1931528" cy="858040"/>
          </a:xfrm>
          <a:prstGeom prst="rect">
            <a:avLst/>
          </a:prstGeom>
        </p:spPr>
      </p:pic>
    </p:spTree>
    <p:extLst>
      <p:ext uri="{BB962C8B-B14F-4D97-AF65-F5344CB8AC3E}">
        <p14:creationId xmlns:p14="http://schemas.microsoft.com/office/powerpoint/2010/main" val="214190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Changes in the 2018 Inpatient Survey letters include:</a:t>
            </a:r>
            <a:endParaRPr lang="en-US"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3476048"/>
          </a:xfrm>
        </p:spPr>
        <p:txBody>
          <a:bodyPr>
            <a:normAutofit fontScale="85000" lnSpcReduction="20000"/>
          </a:bodyPr>
          <a:lstStyle/>
          <a:p>
            <a:pPr marL="0" indent="0">
              <a:lnSpc>
                <a:spcPct val="120000"/>
              </a:lnSpc>
              <a:buNone/>
            </a:pPr>
            <a:r>
              <a:rPr lang="en-GB" dirty="0" smtClean="0"/>
              <a:t> </a:t>
            </a:r>
            <a:endParaRPr lang="en-GB" dirty="0" smtClean="0">
              <a:solidFill>
                <a:srgbClr val="007B4E"/>
              </a:solidFill>
            </a:endParaRPr>
          </a:p>
          <a:p>
            <a:pPr>
              <a:lnSpc>
                <a:spcPct val="120000"/>
              </a:lnSpc>
              <a:buFont typeface="Wingdings" panose="05000000000000000000" pitchFamily="2" charset="2"/>
              <a:buChar char="ü"/>
            </a:pPr>
            <a:r>
              <a:rPr lang="en-GB" dirty="0" smtClean="0">
                <a:solidFill>
                  <a:srgbClr val="007B4E"/>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Using</a:t>
            </a:r>
            <a:r>
              <a:rPr lang="en-GB" dirty="0" smtClean="0">
                <a:solidFill>
                  <a:srgbClr val="007B4E"/>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colours to highlight key words in the letter</a:t>
            </a:r>
          </a:p>
          <a:p>
            <a:pPr>
              <a:lnSpc>
                <a:spcPct val="120000"/>
              </a:lnSpc>
              <a:buFont typeface="Wingdings" panose="05000000000000000000" pitchFamily="2" charset="2"/>
              <a:buChar char="ü"/>
            </a:pPr>
            <a:r>
              <a:rPr lang="en-GB" dirty="0" smtClean="0">
                <a:solidFill>
                  <a:srgbClr val="007B4E"/>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Using a more informal font</a:t>
            </a:r>
          </a:p>
          <a:p>
            <a:pPr>
              <a:lnSpc>
                <a:spcPct val="120000"/>
              </a:lnSpc>
              <a:buFont typeface="Wingdings" panose="05000000000000000000" pitchFamily="2" charset="2"/>
              <a:buChar char="ü"/>
            </a:pPr>
            <a:r>
              <a:rPr lang="en-GB" dirty="0">
                <a:solidFill>
                  <a:srgbClr val="007B4E"/>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Removing superfluous and repetitive text on the front page</a:t>
            </a:r>
          </a:p>
          <a:p>
            <a:pPr>
              <a:lnSpc>
                <a:spcPct val="120000"/>
              </a:lnSpc>
              <a:buFont typeface="Wingdings" panose="05000000000000000000" pitchFamily="2" charset="2"/>
              <a:buChar char="ü"/>
            </a:pPr>
            <a:r>
              <a:rPr lang="en-GB" dirty="0" smtClean="0">
                <a:solidFill>
                  <a:srgbClr val="007B4E"/>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Using a much more informal and encouraging tone overall</a:t>
            </a:r>
          </a:p>
          <a:p>
            <a:pPr>
              <a:lnSpc>
                <a:spcPct val="120000"/>
              </a:lnSpc>
              <a:buFont typeface="Wingdings" panose="05000000000000000000" pitchFamily="2" charset="2"/>
              <a:buChar char="ü"/>
            </a:pPr>
            <a:r>
              <a:rPr lang="en-GB" dirty="0" smtClean="0">
                <a:solidFill>
                  <a:srgbClr val="007B4E"/>
                </a:solidFill>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Adding a text box around to the first letter which contains the key information for the patient. </a:t>
            </a:r>
            <a:endParaRPr lang="en-US" dirty="0" smtClean="0">
              <a:latin typeface="Arial" panose="020B0604020202020204" pitchFamily="34" charset="0"/>
              <a:cs typeface="Arial" panose="020B0604020202020204" pitchFamily="34" charset="0"/>
            </a:endParaRPr>
          </a:p>
          <a:p>
            <a:pPr marL="0" indent="0">
              <a:buNone/>
            </a:pPr>
            <a:endParaRPr lang="en-GB" dirty="0" smtClean="0">
              <a:solidFill>
                <a:srgbClr val="007B4E"/>
              </a:solidFill>
            </a:endParaRPr>
          </a:p>
        </p:txBody>
      </p:sp>
      <p:pic>
        <p:nvPicPr>
          <p:cNvPr id="4" name="Picture 3"/>
          <p:cNvPicPr>
            <a:picLocks noChangeAspect="1"/>
          </p:cNvPicPr>
          <p:nvPr/>
        </p:nvPicPr>
        <p:blipFill>
          <a:blip r:embed="rId2"/>
          <a:stretch>
            <a:fillRect/>
          </a:stretch>
        </p:blipFill>
        <p:spPr>
          <a:xfrm>
            <a:off x="252285" y="5534521"/>
            <a:ext cx="1931528" cy="858040"/>
          </a:xfrm>
          <a:prstGeom prst="rect">
            <a:avLst/>
          </a:prstGeom>
        </p:spPr>
      </p:pic>
    </p:spTree>
    <p:extLst>
      <p:ext uri="{BB962C8B-B14F-4D97-AF65-F5344CB8AC3E}">
        <p14:creationId xmlns:p14="http://schemas.microsoft.com/office/powerpoint/2010/main" val="1874978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525" y="718708"/>
            <a:ext cx="9144000" cy="2980080"/>
          </a:xfrm>
        </p:spPr>
        <p:txBody>
          <a:bodyPr/>
          <a:lstStyle/>
          <a:p>
            <a:r>
              <a:rPr lang="en-GB" b="1" dirty="0" smtClean="0">
                <a:solidFill>
                  <a:srgbClr val="007B4E"/>
                </a:solidFill>
                <a:latin typeface="Arial" panose="020B0604020202020204" pitchFamily="34" charset="0"/>
                <a:cs typeface="Arial" panose="020B0604020202020204" pitchFamily="34" charset="0"/>
              </a:rPr>
              <a:t>Questionnaire Changes</a:t>
            </a:r>
            <a:endParaRPr lang="en-US" b="1" dirty="0">
              <a:solidFill>
                <a:srgbClr val="007B4E"/>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52285" y="5534521"/>
            <a:ext cx="1931528" cy="858040"/>
          </a:xfrm>
          <a:prstGeom prst="rect">
            <a:avLst/>
          </a:prstGeom>
        </p:spPr>
      </p:pic>
    </p:spTree>
    <p:extLst>
      <p:ext uri="{BB962C8B-B14F-4D97-AF65-F5344CB8AC3E}">
        <p14:creationId xmlns:p14="http://schemas.microsoft.com/office/powerpoint/2010/main" val="3872078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Question removed from the questionnaire</a:t>
            </a:r>
            <a:endParaRPr lang="en-US"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351338"/>
          </a:xfrm>
        </p:spPr>
        <p:txBody>
          <a:bodyPr/>
          <a:lstStyle/>
          <a:p>
            <a:r>
              <a:rPr lang="en-GB" dirty="0" smtClean="0">
                <a:latin typeface="Arial" panose="020B0604020202020204" pitchFamily="34" charset="0"/>
                <a:cs typeface="Arial" panose="020B0604020202020204" pitchFamily="34" charset="0"/>
              </a:rPr>
              <a:t>One question was removed from the 2017 questionnaire:</a:t>
            </a: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683004" y="2362238"/>
            <a:ext cx="8155447" cy="1762045"/>
          </a:xfrm>
          <a:prstGeom prst="rect">
            <a:avLst/>
          </a:prstGeom>
        </p:spPr>
      </p:pic>
      <p:pic>
        <p:nvPicPr>
          <p:cNvPr id="5" name="Picture 4"/>
          <p:cNvPicPr>
            <a:picLocks noChangeAspect="1"/>
          </p:cNvPicPr>
          <p:nvPr/>
        </p:nvPicPr>
        <p:blipFill>
          <a:blip r:embed="rId3"/>
          <a:stretch>
            <a:fillRect/>
          </a:stretch>
        </p:blipFill>
        <p:spPr>
          <a:xfrm>
            <a:off x="203200" y="5767865"/>
            <a:ext cx="1931528" cy="858040"/>
          </a:xfrm>
          <a:prstGeom prst="rect">
            <a:avLst/>
          </a:prstGeom>
        </p:spPr>
      </p:pic>
      <p:sp>
        <p:nvSpPr>
          <p:cNvPr id="6" name="Rectangle 5"/>
          <p:cNvSpPr/>
          <p:nvPr/>
        </p:nvSpPr>
        <p:spPr>
          <a:xfrm>
            <a:off x="203200" y="4484409"/>
            <a:ext cx="11785600" cy="923330"/>
          </a:xfrm>
          <a:prstGeom prst="rect">
            <a:avLst/>
          </a:prstGeom>
        </p:spPr>
        <p:txBody>
          <a:bodyPr wrap="square">
            <a:spAutoFit/>
          </a:bodyPr>
          <a:lstStyle/>
          <a:p>
            <a:r>
              <a:rPr lang="en-GB" dirty="0">
                <a:latin typeface="Arial" panose="020B0604020202020204" pitchFamily="34" charset="0"/>
                <a:cs typeface="Arial" panose="020B0604020202020204" pitchFamily="34" charset="0"/>
              </a:rPr>
              <a:t>This question presented a high correlation with the former Q57 (Did a member of staff explain the purpose of the medicines you were to take at home in a way you could understand</a:t>
            </a:r>
            <a:r>
              <a:rPr lang="en-GB" dirty="0" smtClean="0">
                <a:latin typeface="Arial" panose="020B0604020202020204" pitchFamily="34" charset="0"/>
                <a:cs typeface="Arial" panose="020B0604020202020204" pitchFamily="34" charset="0"/>
              </a:rPr>
              <a:t>?) and patient </a:t>
            </a:r>
            <a:r>
              <a:rPr lang="en-GB" dirty="0">
                <a:latin typeface="Arial" panose="020B0604020202020204" pitchFamily="34" charset="0"/>
                <a:cs typeface="Arial" panose="020B0604020202020204" pitchFamily="34" charset="0"/>
              </a:rPr>
              <a:t>representatives also commented that if they felt staff explained the purpose of the medicine then they also felt staff explained how to take it.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995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B4E"/>
                </a:solidFill>
                <a:latin typeface="Arial" panose="020B0604020202020204" pitchFamily="34" charset="0"/>
                <a:cs typeface="Arial" panose="020B0604020202020204" pitchFamily="34" charset="0"/>
              </a:rPr>
              <a:t>Questions added to the questionnaire</a:t>
            </a:r>
            <a:endParaRPr lang="en-US" dirty="0">
              <a:solidFill>
                <a:srgbClr val="007B4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3751391"/>
          </a:xfrm>
        </p:spPr>
        <p:txBody>
          <a:bodyPr>
            <a:normAutofit/>
          </a:bodyPr>
          <a:lstStyle/>
          <a:p>
            <a:pPr marL="0" indent="0">
              <a:buNone/>
            </a:pPr>
            <a:r>
              <a:rPr lang="en-GB" sz="2400" b="1" dirty="0" smtClean="0">
                <a:solidFill>
                  <a:srgbClr val="007B4E"/>
                </a:solidFill>
                <a:latin typeface="Arial" panose="020B0604020202020204" pitchFamily="34" charset="0"/>
                <a:cs typeface="Arial" panose="020B0604020202020204" pitchFamily="34" charset="0"/>
              </a:rPr>
              <a:t>Question about integrated care</a:t>
            </a:r>
          </a:p>
          <a:p>
            <a:pPr marL="0" indent="0">
              <a:buNone/>
            </a:pPr>
            <a:endParaRPr lang="en-GB" b="1" dirty="0">
              <a:latin typeface="Arial" panose="020B0604020202020204" pitchFamily="34" charset="0"/>
              <a:cs typeface="Arial" panose="020B0604020202020204" pitchFamily="34" charset="0"/>
            </a:endParaRPr>
          </a:p>
          <a:p>
            <a:pPr indent="0" fontAlgn="base" hangingPunct="0">
              <a:spcBef>
                <a:spcPts val="600"/>
              </a:spcBef>
              <a:spcAft>
                <a:spcPts val="600"/>
              </a:spcAft>
              <a:buNone/>
            </a:pPr>
            <a:r>
              <a:rPr lang="en-GB" sz="1900" b="1" dirty="0" smtClean="0">
                <a:effectLst/>
                <a:latin typeface="Arial" panose="020B0604020202020204" pitchFamily="34" charset="0"/>
                <a:ea typeface="Times New Roman" panose="02020603050405020304" pitchFamily="18" charset="0"/>
                <a:cs typeface="Arial" panose="020B0604020202020204" pitchFamily="34" charset="0"/>
              </a:rPr>
              <a:t>Q66.</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Was the care and support you expected available </a:t>
            </a:r>
            <a:r>
              <a:rPr lang="en-GB" sz="1900" b="1" dirty="0" smtClean="0">
                <a:effectLst/>
                <a:latin typeface="Arial" panose="020B0604020202020204" pitchFamily="34" charset="0"/>
                <a:ea typeface="Times New Roman" panose="02020603050405020304" pitchFamily="18" charset="0"/>
                <a:cs typeface="Arial" panose="020B0604020202020204" pitchFamily="34" charset="0"/>
              </a:rPr>
              <a:t>when</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you needed it?</a:t>
            </a:r>
            <a:endParaRPr lang="en-US" sz="1900" dirty="0" smtClean="0">
              <a:effectLst/>
              <a:latin typeface="Arial" panose="020B0604020202020204" pitchFamily="34" charset="0"/>
              <a:ea typeface="Times New Roman" panose="02020603050405020304" pitchFamily="18" charset="0"/>
              <a:cs typeface="Arial" panose="020B0604020202020204" pitchFamily="34" charset="0"/>
            </a:endParaRPr>
          </a:p>
          <a:p>
            <a:pPr marL="804545" indent="0">
              <a:spcBef>
                <a:spcPts val="600"/>
              </a:spcBef>
              <a:spcAft>
                <a:spcPts val="600"/>
              </a:spcAft>
              <a:buNone/>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1</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a:t>
            </a:r>
            <a:r>
              <a:rPr lang="en-GB" sz="1900" dirty="0" smtClean="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Yes</a:t>
            </a:r>
            <a:endParaRPr lang="en-US" sz="1900" dirty="0" smtClean="0">
              <a:effectLst/>
              <a:latin typeface="Arial" panose="020B0604020202020204" pitchFamily="34" charset="0"/>
              <a:ea typeface="Times New Roman" panose="02020603050405020304" pitchFamily="18" charset="0"/>
              <a:cs typeface="Arial" panose="020B0604020202020204" pitchFamily="34" charset="0"/>
            </a:endParaRPr>
          </a:p>
          <a:p>
            <a:pPr marL="804545" indent="0">
              <a:spcBef>
                <a:spcPts val="600"/>
              </a:spcBef>
              <a:spcAft>
                <a:spcPts val="600"/>
              </a:spcAft>
              <a:buNone/>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2</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a:t>
            </a:r>
            <a:r>
              <a:rPr lang="en-GB" sz="1900" dirty="0" smtClean="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No</a:t>
            </a:r>
            <a:endParaRPr lang="en-US" sz="1900" dirty="0" smtClean="0">
              <a:effectLst/>
              <a:latin typeface="Arial" panose="020B0604020202020204" pitchFamily="34" charset="0"/>
              <a:ea typeface="Times New Roman" panose="02020603050405020304" pitchFamily="18" charset="0"/>
              <a:cs typeface="Arial" panose="020B0604020202020204" pitchFamily="34" charset="0"/>
            </a:endParaRPr>
          </a:p>
          <a:p>
            <a:pPr marL="804545" indent="0">
              <a:spcBef>
                <a:spcPts val="600"/>
              </a:spcBef>
              <a:spcAft>
                <a:spcPts val="600"/>
              </a:spcAft>
              <a:buNone/>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3</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a:t>
            </a:r>
            <a:r>
              <a:rPr lang="en-GB" sz="1900" dirty="0" smtClean="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900" dirty="0" smtClean="0">
                <a:effectLst/>
                <a:latin typeface="Arial" panose="020B0604020202020204" pitchFamily="34" charset="0"/>
                <a:ea typeface="Times New Roman" panose="02020603050405020304" pitchFamily="18" charset="0"/>
                <a:cs typeface="Arial" panose="020B0604020202020204" pitchFamily="34" charset="0"/>
              </a:rPr>
              <a:t> I did not expect any further care or support after I was discharged</a:t>
            </a:r>
            <a:endParaRPr lang="en-US" sz="1900" dirty="0" smtClean="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252285" y="5534521"/>
            <a:ext cx="1931528" cy="858040"/>
          </a:xfrm>
          <a:prstGeom prst="rect">
            <a:avLst/>
          </a:prstGeom>
        </p:spPr>
      </p:pic>
    </p:spTree>
    <p:extLst>
      <p:ext uri="{BB962C8B-B14F-4D97-AF65-F5344CB8AC3E}">
        <p14:creationId xmlns:p14="http://schemas.microsoft.com/office/powerpoint/2010/main" val="2519722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378" y="765310"/>
            <a:ext cx="10515600" cy="4351338"/>
          </a:xfrm>
        </p:spPr>
        <p:txBody>
          <a:bodyPr/>
          <a:lstStyle/>
          <a:p>
            <a:pPr marL="0" indent="0">
              <a:buNone/>
            </a:pPr>
            <a:r>
              <a:rPr lang="en-GB" sz="2400" b="1" dirty="0" smtClean="0">
                <a:solidFill>
                  <a:srgbClr val="007B4E"/>
                </a:solidFill>
                <a:latin typeface="Arial" panose="020B0604020202020204" pitchFamily="34" charset="0"/>
                <a:cs typeface="Arial" panose="020B0604020202020204" pitchFamily="34" charset="0"/>
              </a:rPr>
              <a:t>Question about participating in research</a:t>
            </a:r>
          </a:p>
          <a:p>
            <a:pPr marL="0" indent="0">
              <a:buNone/>
            </a:pPr>
            <a:endParaRPr lang="en-GB" sz="2400" b="1" dirty="0">
              <a:solidFill>
                <a:srgbClr val="007B4E"/>
              </a:solidFill>
              <a:latin typeface="Arial" panose="020B0604020202020204" pitchFamily="34" charset="0"/>
              <a:cs typeface="Arial" panose="020B0604020202020204" pitchFamily="34" charset="0"/>
            </a:endParaRPr>
          </a:p>
          <a:p>
            <a:pPr marL="0" indent="0">
              <a:buNone/>
            </a:pPr>
            <a:r>
              <a:rPr lang="en-GB" sz="1800" b="1" dirty="0" smtClean="0">
                <a:latin typeface="Arial" panose="020B0604020202020204" pitchFamily="34" charset="0"/>
                <a:cs typeface="Arial" panose="020B0604020202020204" pitchFamily="34" charset="0"/>
              </a:rPr>
              <a:t>Q69. </a:t>
            </a:r>
            <a:r>
              <a:rPr lang="en-GB" sz="1800" dirty="0" smtClean="0">
                <a:latin typeface="Arial" panose="020B0604020202020204" pitchFamily="34" charset="0"/>
                <a:cs typeface="Arial" panose="020B0604020202020204" pitchFamily="34" charset="0"/>
              </a:rPr>
              <a:t>During this hospital stay, did anyone discuss with you whether you would like to take part in a research study?</a:t>
            </a:r>
          </a:p>
          <a:p>
            <a:pPr marL="0" indent="0">
              <a:lnSpc>
                <a:spcPct val="100000"/>
              </a:lnSpc>
              <a:spcBef>
                <a:spcPts val="0"/>
              </a:spcBef>
              <a:buNone/>
            </a:pPr>
            <a:endParaRPr lang="en-GB" sz="1800" dirty="0">
              <a:latin typeface="Arial" panose="020B0604020202020204" pitchFamily="34" charset="0"/>
              <a:cs typeface="Arial" panose="020B0604020202020204" pitchFamily="34" charset="0"/>
            </a:endParaRPr>
          </a:p>
          <a:p>
            <a:pPr marL="804545" indent="0">
              <a:spcBef>
                <a:spcPts val="600"/>
              </a:spcBef>
              <a:spcAft>
                <a:spcPts val="600"/>
              </a:spcAft>
              <a:buNone/>
            </a:pPr>
            <a:r>
              <a:rPr lang="en-GB" sz="900" dirty="0">
                <a:latin typeface="Arial" panose="020B0604020202020204" pitchFamily="34" charset="0"/>
                <a:ea typeface="Times New Roman" panose="02020603050405020304" pitchFamily="18" charset="0"/>
                <a:cs typeface="Arial" panose="020B0604020202020204" pitchFamily="34" charset="0"/>
              </a:rPr>
              <a:t>1</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Yes, and I agreed to take part</a:t>
            </a: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804545" indent="0">
              <a:spcBef>
                <a:spcPts val="600"/>
              </a:spcBef>
              <a:spcAft>
                <a:spcPts val="600"/>
              </a:spcAft>
              <a:buNone/>
            </a:pPr>
            <a:r>
              <a:rPr lang="en-GB" sz="900" dirty="0">
                <a:latin typeface="Arial" panose="020B0604020202020204" pitchFamily="34" charset="0"/>
                <a:ea typeface="Times New Roman" panose="02020603050405020304" pitchFamily="18" charset="0"/>
                <a:cs typeface="Arial" panose="020B0604020202020204" pitchFamily="34" charset="0"/>
              </a:rPr>
              <a:t>2</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Yes, but I did not want to take part</a:t>
            </a: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804545" indent="0">
              <a:spcBef>
                <a:spcPts val="600"/>
              </a:spcBef>
              <a:spcAft>
                <a:spcPts val="600"/>
              </a:spcAft>
              <a:buNone/>
            </a:pPr>
            <a:r>
              <a:rPr lang="en-GB" sz="900" dirty="0">
                <a:latin typeface="Arial" panose="020B0604020202020204" pitchFamily="34" charset="0"/>
                <a:ea typeface="Times New Roman" panose="02020603050405020304" pitchFamily="18" charset="0"/>
                <a:cs typeface="Arial" panose="020B0604020202020204" pitchFamily="34" charset="0"/>
              </a:rPr>
              <a:t>3</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No</a:t>
            </a:r>
          </a:p>
          <a:p>
            <a:pPr marL="804545" indent="0">
              <a:spcBef>
                <a:spcPts val="600"/>
              </a:spcBef>
              <a:spcAft>
                <a:spcPts val="600"/>
              </a:spcAft>
              <a:buNone/>
            </a:pPr>
            <a:r>
              <a:rPr lang="en-GB" sz="900" dirty="0" smtClean="0">
                <a:latin typeface="Arial" panose="020B0604020202020204" pitchFamily="34" charset="0"/>
                <a:ea typeface="Times New Roman" panose="02020603050405020304" pitchFamily="18" charset="0"/>
                <a:cs typeface="Arial" panose="020B0604020202020204" pitchFamily="34" charset="0"/>
              </a:rPr>
              <a:t>4</a:t>
            </a:r>
            <a:r>
              <a:rPr lang="en-GB" sz="1800" dirty="0" smtClean="0">
                <a:latin typeface="Arial" panose="020B0604020202020204" pitchFamily="34" charset="0"/>
                <a:ea typeface="Times New Roman" panose="02020603050405020304" pitchFamily="18" charset="0"/>
                <a:cs typeface="Arial" panose="020B0604020202020204" pitchFamily="34" charset="0"/>
              </a:rPr>
              <a:t> </a:t>
            </a:r>
            <a:r>
              <a:rPr lang="en-GB" sz="18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GB" sz="1800" dirty="0">
                <a:latin typeface="Arial" panose="020B0604020202020204" pitchFamily="34" charset="0"/>
                <a:ea typeface="Times New Roman" panose="02020603050405020304" pitchFamily="18" charset="0"/>
                <a:cs typeface="Arial" panose="020B0604020202020204" pitchFamily="34" charset="0"/>
              </a:rPr>
              <a:t> </a:t>
            </a:r>
            <a:r>
              <a:rPr lang="en-GB" sz="1800" dirty="0" smtClean="0">
                <a:latin typeface="Arial" panose="020B0604020202020204" pitchFamily="34" charset="0"/>
                <a:ea typeface="Times New Roman" panose="02020603050405020304" pitchFamily="18" charset="0"/>
                <a:cs typeface="Arial" panose="020B0604020202020204" pitchFamily="34" charset="0"/>
              </a:rPr>
              <a:t>Don’t know / can’t remember</a:t>
            </a:r>
            <a:endParaRPr lang="en-GB" sz="1800" dirty="0">
              <a:latin typeface="Arial" panose="020B0604020202020204" pitchFamily="34" charset="0"/>
              <a:cs typeface="Arial" panose="020B0604020202020204" pitchFamily="34" charset="0"/>
            </a:endParaRPr>
          </a:p>
          <a:p>
            <a:pPr marL="804545" indent="0">
              <a:spcBef>
                <a:spcPts val="600"/>
              </a:spcBef>
              <a:spcAft>
                <a:spcPts val="600"/>
              </a:spcAft>
              <a:buNone/>
            </a:pPr>
            <a:endParaRPr lang="en-GB" sz="1800"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252285" y="5534521"/>
            <a:ext cx="1931528" cy="858040"/>
          </a:xfrm>
          <a:prstGeom prst="rect">
            <a:avLst/>
          </a:prstGeom>
        </p:spPr>
      </p:pic>
    </p:spTree>
    <p:extLst>
      <p:ext uri="{BB962C8B-B14F-4D97-AF65-F5344CB8AC3E}">
        <p14:creationId xmlns:p14="http://schemas.microsoft.com/office/powerpoint/2010/main" val="2938274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5709</TotalTime>
  <Words>1013</Words>
  <Application>Microsoft Office PowerPoint</Application>
  <PresentationFormat>Widescreen</PresentationFormat>
  <Paragraphs>149</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NHS Adult Inpatient  Survey 2018</vt:lpstr>
      <vt:lpstr>Agenda</vt:lpstr>
      <vt:lpstr>Changes to the covering letters</vt:lpstr>
      <vt:lpstr>Patients are sent up to three letters…</vt:lpstr>
      <vt:lpstr>Changes in the 2018 Inpatient Survey letters include:</vt:lpstr>
      <vt:lpstr>Questionnaire Changes</vt:lpstr>
      <vt:lpstr>Question removed from the questionnaire</vt:lpstr>
      <vt:lpstr>Questions added to the questionnaire</vt:lpstr>
      <vt:lpstr>PowerPoint Presentation</vt:lpstr>
      <vt:lpstr>Item modified</vt:lpstr>
      <vt:lpstr>Summary of changes to the questionnaire:</vt:lpstr>
      <vt:lpstr>PowerPoint Presentation</vt:lpstr>
      <vt:lpstr>Background</vt:lpstr>
      <vt:lpstr>Pilot Interventions</vt:lpstr>
      <vt:lpstr>PowerPoint Presentation</vt:lpstr>
      <vt:lpstr>Pilot findings from IP17</vt:lpstr>
      <vt:lpstr>Faster Postal Reminders for IP18</vt:lpstr>
      <vt:lpstr>National Data Opt-out Programme</vt:lpstr>
      <vt:lpstr>NPSP Temporary Exemption</vt:lpstr>
      <vt:lpstr>Key Dates for IP18</vt:lpstr>
      <vt:lpstr>PowerPoint Presentation</vt:lpstr>
      <vt:lpstr>Thank you for your time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Adult Inpatient  2018</dc:title>
  <dc:creator>Anomita Karim</dc:creator>
  <cp:lastModifiedBy>Anomita Karim</cp:lastModifiedBy>
  <cp:revision>60</cp:revision>
  <dcterms:created xsi:type="dcterms:W3CDTF">2018-06-11T15:08:05Z</dcterms:created>
  <dcterms:modified xsi:type="dcterms:W3CDTF">2018-06-19T08:49:55Z</dcterms:modified>
</cp:coreProperties>
</file>